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78" r:id="rId7"/>
    <p:sldId id="261" r:id="rId8"/>
    <p:sldId id="262" r:id="rId9"/>
    <p:sldId id="263" r:id="rId10"/>
    <p:sldId id="264" r:id="rId11"/>
    <p:sldId id="265" r:id="rId12"/>
    <p:sldId id="266" r:id="rId13"/>
    <p:sldId id="267" r:id="rId14"/>
    <p:sldId id="279" r:id="rId15"/>
    <p:sldId id="280" r:id="rId16"/>
    <p:sldId id="268" r:id="rId17"/>
    <p:sldId id="269" r:id="rId18"/>
    <p:sldId id="270" r:id="rId19"/>
    <p:sldId id="271" r:id="rId20"/>
    <p:sldId id="272" r:id="rId21"/>
    <p:sldId id="273" r:id="rId22"/>
    <p:sldId id="274" r:id="rId23"/>
    <p:sldId id="275" r:id="rId24"/>
    <p:sldId id="276" r:id="rId25"/>
    <p:sldId id="277" r:id="rId26"/>
  </p:sldIdLst>
  <p:sldSz cx="9144000" cy="5143500" type="screen16x9"/>
  <p:notesSz cx="6858000" cy="9144000"/>
  <p:embeddedFontLst>
    <p:embeddedFont>
      <p:font typeface="Amatic SC" panose="020B0604020202020204" charset="-79"/>
      <p:regular r:id="rId28"/>
      <p:bold r:id="rId29"/>
    </p:embeddedFont>
    <p:embeddedFont>
      <p:font typeface="Comfortaa" panose="020B0604020202020204" charset="0"/>
      <p:regular r:id="rId30"/>
      <p:bold r:id="rId31"/>
    </p:embeddedFont>
    <p:embeddedFont>
      <p:font typeface="Source Code Pro"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1" d="100"/>
          <a:sy n="121" d="100"/>
        </p:scale>
        <p:origin x="-341" y="23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76032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1cb7f205e5b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1cb7f205e5b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cf5ac697f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cf5ac697f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f5ac697f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f5ac697f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cf5ac697f3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cf5ac697f3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cf5ac697f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cf5ac697f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cf5ac697f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cf5ac697f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cf5ac697f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cf5ac697f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cb7f205e5b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cb7f205e5b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6f59039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6f59039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cb7f205e5b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cb7f205e5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cb7f205e5b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cb7f205e5b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5903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5903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cb7f205e5b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cb7f205e5b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cb7f205e5b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cb7f205e5b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cb7f205e5b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cb7f205e5b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cb7f205e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cb7f205e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cb7f205e5b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cb7f205e5b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b7f205e5b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cb7f205e5b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cf5ac697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cf5ac697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cf5ac697f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cf5ac697f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cf5ac697f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cf5ac697f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cf5ac697f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cf5ac697f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cf5ac697f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cf5ac697f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cf5ac697f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cf5ac697f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cf5ac697f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cf5ac697f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facebook.com/CLGranadaKid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www.clgranada.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matriculas@clgranada.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5"/>
        <p:cNvGrpSpPr/>
        <p:nvPr/>
      </p:nvGrpSpPr>
      <p:grpSpPr>
        <a:xfrm>
          <a:off x="0" y="0"/>
          <a:ext cx="0" cy="0"/>
          <a:chOff x="0" y="0"/>
          <a:chExt cx="0" cy="0"/>
        </a:xfrm>
      </p:grpSpPr>
      <p:sp>
        <p:nvSpPr>
          <p:cNvPr id="57" name="Google Shape;57;p13"/>
          <p:cNvSpPr txBox="1">
            <a:spLocks noGrp="1"/>
          </p:cNvSpPr>
          <p:nvPr>
            <p:ph type="subTitle" idx="1"/>
          </p:nvPr>
        </p:nvSpPr>
        <p:spPr>
          <a:xfrm>
            <a:off x="87454" y="3939165"/>
            <a:ext cx="8520600" cy="706200"/>
          </a:xfrm>
          <a:prstGeom prst="rect">
            <a:avLst/>
          </a:prstGeom>
        </p:spPr>
        <p:txBody>
          <a:bodyPr spcFirstLastPara="1" wrap="square" lIns="91425" tIns="91425" rIns="91425" bIns="91425" anchor="ctr" anchorCtr="0">
            <a:noAutofit/>
          </a:bodyPr>
          <a:lstStyle/>
          <a:p>
            <a:pPr marL="0" indent="0" algn="l"/>
            <a:r>
              <a:rPr lang="es-ES_tradnl" sz="2300" dirty="0">
                <a:solidFill>
                  <a:srgbClr val="0B5394"/>
                </a:solidFill>
              </a:rPr>
              <a:t>1º SECUNDARIA</a:t>
            </a:r>
            <a:endParaRPr lang="es-ES_tradnl" sz="2300" dirty="0">
              <a:solidFill>
                <a:srgbClr val="3D85C6"/>
              </a:solidFill>
            </a:endParaRPr>
          </a:p>
          <a:p>
            <a:pPr marL="0" lvl="0" indent="0" algn="l" rtl="0">
              <a:spcBef>
                <a:spcPts val="0"/>
              </a:spcBef>
              <a:spcAft>
                <a:spcPts val="0"/>
              </a:spcAft>
              <a:buNone/>
            </a:pPr>
            <a:endParaRPr sz="2300" dirty="0">
              <a:solidFill>
                <a:srgbClr val="3D85C6"/>
              </a:solidFill>
            </a:endParaRPr>
          </a:p>
        </p:txBody>
      </p:sp>
      <p:pic>
        <p:nvPicPr>
          <p:cNvPr id="60" name="Google Shape;60;p13"/>
          <p:cNvPicPr preferRelativeResize="0"/>
          <p:nvPr/>
        </p:nvPicPr>
        <p:blipFill>
          <a:blip r:embed="rId3">
            <a:alphaModFix/>
          </a:blip>
          <a:stretch>
            <a:fillRect/>
          </a:stretch>
        </p:blipFill>
        <p:spPr>
          <a:xfrm>
            <a:off x="4572000" y="-425"/>
            <a:ext cx="4572000" cy="3433662"/>
          </a:xfrm>
          <a:prstGeom prst="rect">
            <a:avLst/>
          </a:prstGeom>
          <a:noFill/>
          <a:ln>
            <a:noFill/>
          </a:ln>
        </p:spPr>
      </p:pic>
      <p:pic>
        <p:nvPicPr>
          <p:cNvPr id="61" name="Google Shape;61;p13"/>
          <p:cNvPicPr preferRelativeResize="0"/>
          <p:nvPr/>
        </p:nvPicPr>
        <p:blipFill>
          <a:blip r:embed="rId4">
            <a:alphaModFix/>
          </a:blip>
          <a:stretch>
            <a:fillRect/>
          </a:stretch>
        </p:blipFill>
        <p:spPr>
          <a:xfrm>
            <a:off x="1227910" y="2762795"/>
            <a:ext cx="1248972" cy="620486"/>
          </a:xfrm>
          <a:prstGeom prst="rect">
            <a:avLst/>
          </a:prstGeom>
          <a:noFill/>
          <a:ln>
            <a:noFill/>
          </a:ln>
        </p:spPr>
      </p:pic>
      <p:pic>
        <p:nvPicPr>
          <p:cNvPr id="62" name="Google Shape;62;p13"/>
          <p:cNvPicPr preferRelativeResize="0"/>
          <p:nvPr/>
        </p:nvPicPr>
        <p:blipFill>
          <a:blip r:embed="rId5">
            <a:alphaModFix/>
          </a:blip>
          <a:stretch>
            <a:fillRect/>
          </a:stretch>
        </p:blipFill>
        <p:spPr>
          <a:xfrm>
            <a:off x="2579913" y="2749732"/>
            <a:ext cx="901337" cy="573774"/>
          </a:xfrm>
          <a:prstGeom prst="rect">
            <a:avLst/>
          </a:prstGeom>
          <a:noFill/>
          <a:ln>
            <a:noFill/>
          </a:ln>
        </p:spPr>
      </p:pic>
      <p:sp>
        <p:nvSpPr>
          <p:cNvPr id="9" name="8 Rectángulo"/>
          <p:cNvSpPr/>
          <p:nvPr/>
        </p:nvSpPr>
        <p:spPr>
          <a:xfrm>
            <a:off x="137163" y="2120722"/>
            <a:ext cx="4572000" cy="553998"/>
          </a:xfrm>
          <a:prstGeom prst="rect">
            <a:avLst/>
          </a:prstGeom>
        </p:spPr>
        <p:txBody>
          <a:bodyPr>
            <a:spAutoFit/>
          </a:bodyPr>
          <a:lstStyle/>
          <a:p>
            <a:pPr lvl="0" algn="ctr"/>
            <a:r>
              <a:rPr lang="es" sz="1500" b="1" dirty="0" smtClean="0">
                <a:solidFill>
                  <a:schemeClr val="accent1"/>
                </a:solidFill>
                <a:latin typeface="Source Code Pro"/>
                <a:ea typeface="Source Code Pro"/>
                <a:cs typeface="Source Code Pro"/>
                <a:sym typeface="Source Code Pro"/>
              </a:rPr>
              <a:t>HOTEL REINO NEVADO / HOTEL NEVASUR</a:t>
            </a:r>
          </a:p>
          <a:p>
            <a:pPr lvl="0" algn="ctr"/>
            <a:r>
              <a:rPr lang="es" sz="1500" b="1" dirty="0" smtClean="0">
                <a:solidFill>
                  <a:srgbClr val="C00000"/>
                </a:solidFill>
                <a:latin typeface="Source Code Pro"/>
                <a:ea typeface="Source Code Pro"/>
                <a:sym typeface="Source Code Pro"/>
              </a:rPr>
              <a:t>SIERRA NEVADA</a:t>
            </a:r>
            <a:endParaRPr lang="es-ES" sz="1500" dirty="0">
              <a:solidFill>
                <a:srgbClr val="C00000"/>
              </a:solidFill>
            </a:endParaRPr>
          </a:p>
        </p:txBody>
      </p:sp>
      <p:sp>
        <p:nvSpPr>
          <p:cNvPr id="11" name="Google Shape;56;p13"/>
          <p:cNvSpPr txBox="1">
            <a:spLocks/>
          </p:cNvSpPr>
          <p:nvPr/>
        </p:nvSpPr>
        <p:spPr>
          <a:xfrm>
            <a:off x="170430" y="414157"/>
            <a:ext cx="4390500" cy="1526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chemeClr val="accent1"/>
              </a:buClr>
              <a:buSzPts val="8000"/>
              <a:buFont typeface="Amatic SC"/>
              <a:buNone/>
              <a:tabLst/>
              <a:defRPr/>
            </a:pPr>
            <a:r>
              <a:rPr kumimoji="0" lang="es-ES" sz="3200" b="1" i="0" u="none" strike="noStrike" kern="0" cap="none" spc="0" normalizeH="0" baseline="0" noProof="0" dirty="0" smtClean="0">
                <a:ln>
                  <a:noFill/>
                </a:ln>
                <a:solidFill>
                  <a:srgbClr val="0B5394"/>
                </a:solidFill>
                <a:effectLst/>
                <a:uLnTx/>
                <a:uFillTx/>
                <a:latin typeface="Comfortaa"/>
                <a:ea typeface="Comfortaa"/>
                <a:cs typeface="Comfortaa"/>
                <a:sym typeface="Comfortaa"/>
              </a:rPr>
              <a:t>JORNADAS DE INMERSIÓN LINGÜÍSTICA</a:t>
            </a:r>
            <a:endParaRPr kumimoji="0" lang="es-ES" sz="3200" b="1" i="0" u="none" strike="noStrike" kern="0" cap="none" spc="0" normalizeH="0" baseline="0" noProof="0" dirty="0">
              <a:ln>
                <a:noFill/>
              </a:ln>
              <a:solidFill>
                <a:srgbClr val="0B5394"/>
              </a:solidFill>
              <a:effectLst/>
              <a:uLnTx/>
              <a:uFillTx/>
              <a:latin typeface="Comfortaa"/>
              <a:ea typeface="Comfortaa"/>
              <a:cs typeface="Comfortaa"/>
              <a:sym typeface="Comfortaa"/>
            </a:endParaRPr>
          </a:p>
        </p:txBody>
      </p:sp>
      <p:pic>
        <p:nvPicPr>
          <p:cNvPr id="10" name="Picture 4" descr="Lunes 25 de ene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194" y="3720870"/>
            <a:ext cx="5281376" cy="1160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body" idx="1"/>
          </p:nvPr>
        </p:nvSpPr>
        <p:spPr>
          <a:xfrm>
            <a:off x="5833425" y="4309900"/>
            <a:ext cx="3096900" cy="7008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sz="2500"/>
              <a:t>zonas comunes</a:t>
            </a:r>
            <a:endParaRPr sz="2500"/>
          </a:p>
        </p:txBody>
      </p:sp>
      <p:pic>
        <p:nvPicPr>
          <p:cNvPr id="129" name="Google Shape;129;p21"/>
          <p:cNvPicPr preferRelativeResize="0"/>
          <p:nvPr/>
        </p:nvPicPr>
        <p:blipFill>
          <a:blip r:embed="rId3">
            <a:alphaModFix/>
          </a:blip>
          <a:stretch>
            <a:fillRect/>
          </a:stretch>
        </p:blipFill>
        <p:spPr>
          <a:xfrm>
            <a:off x="4670875" y="169175"/>
            <a:ext cx="2813750" cy="2112075"/>
          </a:xfrm>
          <a:prstGeom prst="rect">
            <a:avLst/>
          </a:prstGeom>
          <a:noFill/>
          <a:ln>
            <a:noFill/>
          </a:ln>
        </p:spPr>
      </p:pic>
      <p:pic>
        <p:nvPicPr>
          <p:cNvPr id="130" name="Google Shape;130;p21"/>
          <p:cNvPicPr preferRelativeResize="0"/>
          <p:nvPr/>
        </p:nvPicPr>
        <p:blipFill>
          <a:blip r:embed="rId4">
            <a:alphaModFix/>
          </a:blip>
          <a:stretch>
            <a:fillRect/>
          </a:stretch>
        </p:blipFill>
        <p:spPr>
          <a:xfrm>
            <a:off x="392950" y="152400"/>
            <a:ext cx="3224074" cy="2145619"/>
          </a:xfrm>
          <a:prstGeom prst="rect">
            <a:avLst/>
          </a:prstGeom>
          <a:noFill/>
          <a:ln>
            <a:noFill/>
          </a:ln>
        </p:spPr>
      </p:pic>
      <p:pic>
        <p:nvPicPr>
          <p:cNvPr id="131" name="Google Shape;131;p21"/>
          <p:cNvPicPr preferRelativeResize="0"/>
          <p:nvPr/>
        </p:nvPicPr>
        <p:blipFill>
          <a:blip r:embed="rId5">
            <a:alphaModFix/>
          </a:blip>
          <a:stretch>
            <a:fillRect/>
          </a:stretch>
        </p:blipFill>
        <p:spPr>
          <a:xfrm>
            <a:off x="1103700" y="2543450"/>
            <a:ext cx="3426001" cy="2276525"/>
          </a:xfrm>
          <a:prstGeom prst="rect">
            <a:avLst/>
          </a:prstGeom>
          <a:noFill/>
          <a:ln>
            <a:noFill/>
          </a:ln>
        </p:spPr>
      </p:pic>
      <p:pic>
        <p:nvPicPr>
          <p:cNvPr id="132" name="Google Shape;132;p21"/>
          <p:cNvPicPr preferRelativeResize="0"/>
          <p:nvPr/>
        </p:nvPicPr>
        <p:blipFill>
          <a:blip r:embed="rId6">
            <a:alphaModFix/>
          </a:blip>
          <a:stretch>
            <a:fillRect/>
          </a:stretch>
        </p:blipFill>
        <p:spPr>
          <a:xfrm>
            <a:off x="6204725" y="2457738"/>
            <a:ext cx="2557049" cy="1757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body" idx="1"/>
          </p:nvPr>
        </p:nvSpPr>
        <p:spPr>
          <a:xfrm>
            <a:off x="4736750" y="4363450"/>
            <a:ext cx="4033500" cy="6810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a:t>HABITACIONES DOBLES, TRIPLES Y CUÁDRUPLES</a:t>
            </a:r>
            <a:endParaRPr/>
          </a:p>
        </p:txBody>
      </p:sp>
      <p:pic>
        <p:nvPicPr>
          <p:cNvPr id="138" name="Google Shape;138;p22"/>
          <p:cNvPicPr preferRelativeResize="0"/>
          <p:nvPr/>
        </p:nvPicPr>
        <p:blipFill>
          <a:blip r:embed="rId3">
            <a:alphaModFix/>
          </a:blip>
          <a:stretch>
            <a:fillRect/>
          </a:stretch>
        </p:blipFill>
        <p:spPr>
          <a:xfrm>
            <a:off x="159475" y="152400"/>
            <a:ext cx="3438225" cy="2338000"/>
          </a:xfrm>
          <a:prstGeom prst="rect">
            <a:avLst/>
          </a:prstGeom>
          <a:noFill/>
          <a:ln>
            <a:noFill/>
          </a:ln>
        </p:spPr>
      </p:pic>
      <p:pic>
        <p:nvPicPr>
          <p:cNvPr id="139" name="Google Shape;139;p22"/>
          <p:cNvPicPr preferRelativeResize="0"/>
          <p:nvPr/>
        </p:nvPicPr>
        <p:blipFill>
          <a:blip r:embed="rId4">
            <a:alphaModFix/>
          </a:blip>
          <a:stretch>
            <a:fillRect/>
          </a:stretch>
        </p:blipFill>
        <p:spPr>
          <a:xfrm>
            <a:off x="4646875" y="721650"/>
            <a:ext cx="3995225" cy="2999775"/>
          </a:xfrm>
          <a:prstGeom prst="rect">
            <a:avLst/>
          </a:prstGeom>
          <a:noFill/>
          <a:ln>
            <a:noFill/>
          </a:ln>
        </p:spPr>
      </p:pic>
      <p:pic>
        <p:nvPicPr>
          <p:cNvPr id="140" name="Google Shape;140;p22"/>
          <p:cNvPicPr preferRelativeResize="0"/>
          <p:nvPr/>
        </p:nvPicPr>
        <p:blipFill>
          <a:blip r:embed="rId5">
            <a:alphaModFix/>
          </a:blip>
          <a:stretch>
            <a:fillRect/>
          </a:stretch>
        </p:blipFill>
        <p:spPr>
          <a:xfrm>
            <a:off x="187675" y="2603375"/>
            <a:ext cx="3381825" cy="2240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2579200" y="802500"/>
            <a:ext cx="40254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4000"/>
          </a:p>
          <a:p>
            <a:pPr marL="0" lvl="0" indent="0" algn="ctr" rtl="0">
              <a:lnSpc>
                <a:spcPct val="90000"/>
              </a:lnSpc>
              <a:spcBef>
                <a:spcPts val="1000"/>
              </a:spcBef>
              <a:spcAft>
                <a:spcPts val="0"/>
              </a:spcAft>
              <a:buNone/>
            </a:pPr>
            <a:r>
              <a:rPr lang="es" sz="4400"/>
              <a:t>ACTIVIDADES</a:t>
            </a:r>
            <a:endParaRPr sz="2300" b="0">
              <a:solidFill>
                <a:srgbClr val="000000"/>
              </a:solidFill>
              <a:latin typeface="Arial"/>
              <a:ea typeface="Arial"/>
              <a:cs typeface="Arial"/>
              <a:sym typeface="Arial"/>
            </a:endParaRPr>
          </a:p>
          <a:p>
            <a:pPr marL="0" lvl="0" indent="0" algn="just" rtl="0">
              <a:lnSpc>
                <a:spcPct val="90000"/>
              </a:lnSpc>
              <a:spcBef>
                <a:spcPts val="1000"/>
              </a:spcBef>
              <a:spcAft>
                <a:spcPts val="0"/>
              </a:spcAft>
              <a:buNone/>
            </a:pPr>
            <a:endParaRPr sz="1300" b="0">
              <a:solidFill>
                <a:srgbClr val="000000"/>
              </a:solidFill>
              <a:latin typeface="Arial"/>
              <a:ea typeface="Arial"/>
              <a:cs typeface="Arial"/>
              <a:sym typeface="Arial"/>
            </a:endParaRPr>
          </a:p>
          <a:p>
            <a:pPr marL="0" lvl="0" indent="0" algn="ctr" rtl="0">
              <a:spcBef>
                <a:spcPts val="0"/>
              </a:spcBef>
              <a:spcAft>
                <a:spcPts val="0"/>
              </a:spcAft>
              <a:buNone/>
            </a:pPr>
            <a:endParaRPr/>
          </a:p>
        </p:txBody>
      </p:sp>
      <p:pic>
        <p:nvPicPr>
          <p:cNvPr id="146" name="Google Shape;146;p23"/>
          <p:cNvPicPr preferRelativeResize="0"/>
          <p:nvPr/>
        </p:nvPicPr>
        <p:blipFill>
          <a:blip r:embed="rId3">
            <a:alphaModFix/>
          </a:blip>
          <a:stretch>
            <a:fillRect/>
          </a:stretch>
        </p:blipFill>
        <p:spPr>
          <a:xfrm>
            <a:off x="4059776" y="3703450"/>
            <a:ext cx="1040374" cy="485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4"/>
          <p:cNvPicPr preferRelativeResize="0"/>
          <p:nvPr/>
        </p:nvPicPr>
        <p:blipFill rotWithShape="1">
          <a:blip r:embed="rId3">
            <a:alphaModFix/>
          </a:blip>
          <a:srcRect r="6768"/>
          <a:stretch/>
        </p:blipFill>
        <p:spPr>
          <a:xfrm>
            <a:off x="307877" y="912186"/>
            <a:ext cx="3728095" cy="2642938"/>
          </a:xfrm>
          <a:prstGeom prst="rect">
            <a:avLst/>
          </a:prstGeom>
          <a:noFill/>
          <a:ln>
            <a:noFill/>
          </a:ln>
        </p:spPr>
      </p:pic>
      <p:pic>
        <p:nvPicPr>
          <p:cNvPr id="152" name="Google Shape;152;p24"/>
          <p:cNvPicPr preferRelativeResize="0"/>
          <p:nvPr/>
        </p:nvPicPr>
        <p:blipFill rotWithShape="1">
          <a:blip r:embed="rId4">
            <a:alphaModFix/>
          </a:blip>
          <a:srcRect r="13956"/>
          <a:stretch/>
        </p:blipFill>
        <p:spPr>
          <a:xfrm>
            <a:off x="5547868" y="55178"/>
            <a:ext cx="3014299" cy="2628624"/>
          </a:xfrm>
          <a:prstGeom prst="rect">
            <a:avLst/>
          </a:prstGeom>
          <a:noFill/>
          <a:ln>
            <a:noFill/>
          </a:ln>
        </p:spPr>
      </p:pic>
      <p:pic>
        <p:nvPicPr>
          <p:cNvPr id="155" name="Google Shape;155;p24"/>
          <p:cNvPicPr preferRelativeResize="0"/>
          <p:nvPr/>
        </p:nvPicPr>
        <p:blipFill>
          <a:blip r:embed="rId5">
            <a:alphaModFix/>
          </a:blip>
          <a:stretch>
            <a:fillRect/>
          </a:stretch>
        </p:blipFill>
        <p:spPr>
          <a:xfrm>
            <a:off x="5265683" y="2743200"/>
            <a:ext cx="3691485" cy="2242645"/>
          </a:xfrm>
          <a:prstGeom prst="rect">
            <a:avLst/>
          </a:prstGeom>
          <a:noFill/>
          <a:ln>
            <a:noFill/>
          </a:ln>
        </p:spPr>
      </p:pic>
      <p:sp>
        <p:nvSpPr>
          <p:cNvPr id="8" name="Google Shape;137;p22"/>
          <p:cNvSpPr txBox="1">
            <a:spLocks noGrp="1"/>
          </p:cNvSpPr>
          <p:nvPr>
            <p:ph type="body" idx="1"/>
          </p:nvPr>
        </p:nvSpPr>
        <p:spPr>
          <a:xfrm>
            <a:off x="188399" y="4300388"/>
            <a:ext cx="3784511" cy="6810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ÁREA RECREATIVA MIRLO BLANCO</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3" name="Google Shape;153;p24"/>
          <p:cNvPicPr preferRelativeResize="0"/>
          <p:nvPr/>
        </p:nvPicPr>
        <p:blipFill>
          <a:blip r:embed="rId3">
            <a:alphaModFix/>
          </a:blip>
          <a:stretch>
            <a:fillRect/>
          </a:stretch>
        </p:blipFill>
        <p:spPr>
          <a:xfrm>
            <a:off x="3882939" y="2339645"/>
            <a:ext cx="3116949" cy="2137762"/>
          </a:xfrm>
          <a:prstGeom prst="rect">
            <a:avLst/>
          </a:prstGeom>
          <a:noFill/>
          <a:ln>
            <a:noFill/>
          </a:ln>
        </p:spPr>
      </p:pic>
      <p:pic>
        <p:nvPicPr>
          <p:cNvPr id="154" name="Google Shape;154;p24"/>
          <p:cNvPicPr preferRelativeResize="0"/>
          <p:nvPr/>
        </p:nvPicPr>
        <p:blipFill rotWithShape="1">
          <a:blip r:embed="rId4">
            <a:alphaModFix/>
          </a:blip>
          <a:srcRect b="20817"/>
          <a:stretch/>
        </p:blipFill>
        <p:spPr>
          <a:xfrm>
            <a:off x="4850780" y="157655"/>
            <a:ext cx="3843903" cy="2114111"/>
          </a:xfrm>
          <a:prstGeom prst="rect">
            <a:avLst/>
          </a:prstGeom>
          <a:noFill/>
          <a:ln>
            <a:noFill/>
          </a:ln>
        </p:spPr>
      </p:pic>
      <p:sp>
        <p:nvSpPr>
          <p:cNvPr id="8" name="Google Shape;137;p22"/>
          <p:cNvSpPr txBox="1">
            <a:spLocks noGrp="1"/>
          </p:cNvSpPr>
          <p:nvPr>
            <p:ph type="body" idx="1"/>
          </p:nvPr>
        </p:nvSpPr>
        <p:spPr>
          <a:xfrm>
            <a:off x="5075709" y="4292505"/>
            <a:ext cx="3784511" cy="6810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ACTIVIDADES</a:t>
            </a:r>
          </a:p>
        </p:txBody>
      </p:sp>
      <p:pic>
        <p:nvPicPr>
          <p:cNvPr id="2050" name="Picture 2" descr="C:\DatosUsuarios\Alejandro\posibles fotos\IMG-20220704-WA0387.jpg"/>
          <p:cNvPicPr>
            <a:picLocks noChangeAspect="1" noChangeArrowheads="1"/>
          </p:cNvPicPr>
          <p:nvPr/>
        </p:nvPicPr>
        <p:blipFill>
          <a:blip r:embed="rId5"/>
          <a:srcRect/>
          <a:stretch>
            <a:fillRect/>
          </a:stretch>
        </p:blipFill>
        <p:spPr bwMode="auto">
          <a:xfrm>
            <a:off x="409902" y="432895"/>
            <a:ext cx="3039297" cy="405239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8" name="Google Shape;137;p22"/>
          <p:cNvSpPr txBox="1">
            <a:spLocks noGrp="1"/>
          </p:cNvSpPr>
          <p:nvPr>
            <p:ph type="body" idx="1"/>
          </p:nvPr>
        </p:nvSpPr>
        <p:spPr>
          <a:xfrm>
            <a:off x="275109" y="4284622"/>
            <a:ext cx="4328422" cy="6810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CENTRO DE ALTO RENDIMIENTO DEPORTIVO (card)</a:t>
            </a:r>
          </a:p>
        </p:txBody>
      </p:sp>
      <p:pic>
        <p:nvPicPr>
          <p:cNvPr id="1026" name="Picture 2" descr="C:\DatosUsuarios\Alejandro\posibles fotos\DSC_0135.jpg"/>
          <p:cNvPicPr>
            <a:picLocks noChangeAspect="1" noChangeArrowheads="1"/>
          </p:cNvPicPr>
          <p:nvPr/>
        </p:nvPicPr>
        <p:blipFill>
          <a:blip r:embed="rId3"/>
          <a:srcRect/>
          <a:stretch>
            <a:fillRect/>
          </a:stretch>
        </p:blipFill>
        <p:spPr bwMode="auto">
          <a:xfrm>
            <a:off x="244365" y="1013588"/>
            <a:ext cx="4013313" cy="2675543"/>
          </a:xfrm>
          <a:prstGeom prst="rect">
            <a:avLst/>
          </a:prstGeom>
          <a:noFill/>
        </p:spPr>
      </p:pic>
      <p:pic>
        <p:nvPicPr>
          <p:cNvPr id="1027" name="Picture 3" descr="C:\DatosUsuarios\Alejandro\posibles fotos\DSC_0121.jpg"/>
          <p:cNvPicPr>
            <a:picLocks noChangeAspect="1" noChangeArrowheads="1"/>
          </p:cNvPicPr>
          <p:nvPr/>
        </p:nvPicPr>
        <p:blipFill>
          <a:blip r:embed="rId4"/>
          <a:srcRect/>
          <a:stretch>
            <a:fillRect/>
          </a:stretch>
        </p:blipFill>
        <p:spPr bwMode="auto">
          <a:xfrm>
            <a:off x="4461642" y="109701"/>
            <a:ext cx="3807371" cy="2538248"/>
          </a:xfrm>
          <a:prstGeom prst="rect">
            <a:avLst/>
          </a:prstGeom>
          <a:noFill/>
        </p:spPr>
      </p:pic>
      <p:pic>
        <p:nvPicPr>
          <p:cNvPr id="1028" name="Picture 4" descr="C:\DatosUsuarios\Alejandro\posibles fotos\otras\DSC_0204.jpg"/>
          <p:cNvPicPr>
            <a:picLocks noChangeAspect="1" noChangeArrowheads="1"/>
          </p:cNvPicPr>
          <p:nvPr/>
        </p:nvPicPr>
        <p:blipFill>
          <a:blip r:embed="rId5"/>
          <a:srcRect/>
          <a:stretch>
            <a:fillRect/>
          </a:stretch>
        </p:blipFill>
        <p:spPr bwMode="auto">
          <a:xfrm>
            <a:off x="5234151" y="2732033"/>
            <a:ext cx="3421118" cy="228074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905600" y="384825"/>
            <a:ext cx="7379100" cy="4322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4100"/>
          </a:p>
          <a:p>
            <a:pPr marL="0" lvl="0" indent="0" algn="l" rtl="0">
              <a:lnSpc>
                <a:spcPct val="115000"/>
              </a:lnSpc>
              <a:spcBef>
                <a:spcPts val="0"/>
              </a:spcBef>
              <a:spcAft>
                <a:spcPts val="0"/>
              </a:spcAft>
              <a:buNone/>
            </a:pPr>
            <a:r>
              <a:rPr lang="es" sz="3200"/>
              <a:t>            </a:t>
            </a:r>
            <a:r>
              <a:rPr lang="es" sz="3300"/>
              <a:t>      </a:t>
            </a:r>
            <a:r>
              <a:rPr lang="es" sz="3500"/>
              <a:t>METODOLOGÍA Y PROGRAMACIÓN</a:t>
            </a:r>
            <a:endParaRPr sz="3500"/>
          </a:p>
          <a:p>
            <a:pPr marL="457200" lvl="0" indent="0" algn="just" rtl="0">
              <a:lnSpc>
                <a:spcPct val="80000"/>
              </a:lnSpc>
              <a:spcBef>
                <a:spcPts val="1000"/>
              </a:spcBef>
              <a:spcAft>
                <a:spcPts val="0"/>
              </a:spcAft>
              <a:buNone/>
            </a:pPr>
            <a:r>
              <a:rPr lang="es" sz="1400" b="0">
                <a:solidFill>
                  <a:srgbClr val="000000"/>
                </a:solidFill>
                <a:latin typeface="Arial"/>
                <a:ea typeface="Arial"/>
                <a:cs typeface="Arial"/>
                <a:sym typeface="Arial"/>
              </a:rPr>
              <a:t>✅ </a:t>
            </a:r>
            <a:r>
              <a:rPr lang="es" sz="1400">
                <a:solidFill>
                  <a:srgbClr val="000000"/>
                </a:solidFill>
                <a:latin typeface="Arial"/>
                <a:ea typeface="Arial"/>
                <a:cs typeface="Arial"/>
                <a:sym typeface="Arial"/>
              </a:rPr>
              <a:t>Inmersión total en inglés las 24 horas</a:t>
            </a:r>
            <a:endParaRPr sz="1400">
              <a:solidFill>
                <a:srgbClr val="000000"/>
              </a:solidFill>
              <a:latin typeface="Arial"/>
              <a:ea typeface="Arial"/>
              <a:cs typeface="Arial"/>
              <a:sym typeface="Arial"/>
            </a:endParaRPr>
          </a:p>
          <a:p>
            <a:pPr marL="457200" lvl="0" indent="0" algn="just" rtl="0">
              <a:lnSpc>
                <a:spcPct val="80000"/>
              </a:lnSpc>
              <a:spcBef>
                <a:spcPts val="1000"/>
              </a:spcBef>
              <a:spcAft>
                <a:spcPts val="0"/>
              </a:spcAft>
              <a:buNone/>
            </a:pPr>
            <a:r>
              <a:rPr lang="es" sz="1400">
                <a:solidFill>
                  <a:srgbClr val="000000"/>
                </a:solidFill>
                <a:latin typeface="Arial"/>
                <a:ea typeface="Arial"/>
                <a:cs typeface="Arial"/>
                <a:sym typeface="Arial"/>
              </a:rPr>
              <a:t>✅ Profesores Nativos con titulación superior</a:t>
            </a:r>
            <a:endParaRPr sz="1400">
              <a:solidFill>
                <a:srgbClr val="000000"/>
              </a:solidFill>
              <a:latin typeface="Arial"/>
              <a:ea typeface="Arial"/>
              <a:cs typeface="Arial"/>
              <a:sym typeface="Arial"/>
            </a:endParaRPr>
          </a:p>
          <a:p>
            <a:pPr marL="457200" lvl="0" indent="0" algn="just" rtl="0">
              <a:lnSpc>
                <a:spcPct val="80000"/>
              </a:lnSpc>
              <a:spcBef>
                <a:spcPts val="1000"/>
              </a:spcBef>
              <a:spcAft>
                <a:spcPts val="0"/>
              </a:spcAft>
              <a:buNone/>
            </a:pPr>
            <a:r>
              <a:rPr lang="es" sz="1400">
                <a:solidFill>
                  <a:srgbClr val="000000"/>
                </a:solidFill>
                <a:latin typeface="Arial"/>
                <a:ea typeface="Arial"/>
                <a:cs typeface="Arial"/>
                <a:sym typeface="Arial"/>
              </a:rPr>
              <a:t>✅ Médico/nutricionista las 24 horas</a:t>
            </a:r>
            <a:endParaRPr sz="1400">
              <a:solidFill>
                <a:srgbClr val="000000"/>
              </a:solidFill>
              <a:latin typeface="Arial"/>
              <a:ea typeface="Arial"/>
              <a:cs typeface="Arial"/>
              <a:sym typeface="Arial"/>
            </a:endParaRPr>
          </a:p>
          <a:p>
            <a:pPr marL="457200" lvl="0" indent="0" algn="just" rtl="0">
              <a:lnSpc>
                <a:spcPct val="80000"/>
              </a:lnSpc>
              <a:spcBef>
                <a:spcPts val="1000"/>
              </a:spcBef>
              <a:spcAft>
                <a:spcPts val="0"/>
              </a:spcAft>
              <a:buNone/>
            </a:pPr>
            <a:r>
              <a:rPr lang="es" sz="1400">
                <a:solidFill>
                  <a:srgbClr val="000000"/>
                </a:solidFill>
                <a:latin typeface="Arial"/>
                <a:ea typeface="Arial"/>
                <a:cs typeface="Arial"/>
                <a:sym typeface="Arial"/>
              </a:rPr>
              <a:t>✅ Monitores de deportes con nivel C1/C2</a:t>
            </a:r>
            <a:endParaRPr sz="1400">
              <a:solidFill>
                <a:srgbClr val="000000"/>
              </a:solidFill>
              <a:latin typeface="Arial"/>
              <a:ea typeface="Arial"/>
              <a:cs typeface="Arial"/>
              <a:sym typeface="Arial"/>
            </a:endParaRPr>
          </a:p>
          <a:p>
            <a:pPr marL="457200" lvl="0" indent="0" algn="just" rtl="0">
              <a:lnSpc>
                <a:spcPct val="80000"/>
              </a:lnSpc>
              <a:spcBef>
                <a:spcPts val="1000"/>
              </a:spcBef>
              <a:spcAft>
                <a:spcPts val="0"/>
              </a:spcAft>
              <a:buNone/>
            </a:pPr>
            <a:r>
              <a:rPr lang="es" sz="1400">
                <a:solidFill>
                  <a:srgbClr val="000000"/>
                </a:solidFill>
                <a:latin typeface="Arial"/>
                <a:ea typeface="Arial"/>
                <a:cs typeface="Arial"/>
                <a:sym typeface="Arial"/>
              </a:rPr>
              <a:t>✅ 1 Monitor para cada 10 alumnos</a:t>
            </a:r>
            <a:endParaRPr sz="1400">
              <a:solidFill>
                <a:srgbClr val="000000"/>
              </a:solidFill>
              <a:latin typeface="Arial"/>
              <a:ea typeface="Arial"/>
              <a:cs typeface="Arial"/>
              <a:sym typeface="Arial"/>
            </a:endParaRPr>
          </a:p>
          <a:p>
            <a:pPr marL="457200" lvl="0" indent="0" algn="just" rtl="0">
              <a:lnSpc>
                <a:spcPct val="80000"/>
              </a:lnSpc>
              <a:spcBef>
                <a:spcPts val="1000"/>
              </a:spcBef>
              <a:spcAft>
                <a:spcPts val="0"/>
              </a:spcAft>
              <a:buNone/>
            </a:pPr>
            <a:r>
              <a:rPr lang="es" sz="1400">
                <a:solidFill>
                  <a:srgbClr val="000000"/>
                </a:solidFill>
                <a:latin typeface="Arial"/>
                <a:ea typeface="Arial"/>
                <a:cs typeface="Arial"/>
                <a:sym typeface="Arial"/>
              </a:rPr>
              <a:t>✅ Se facilitará todo el material necesario a los alumnos.</a:t>
            </a:r>
            <a:endParaRPr sz="1400">
              <a:solidFill>
                <a:srgbClr val="000000"/>
              </a:solidFill>
              <a:latin typeface="Arial"/>
              <a:ea typeface="Arial"/>
              <a:cs typeface="Arial"/>
              <a:sym typeface="Arial"/>
            </a:endParaRPr>
          </a:p>
          <a:p>
            <a:pPr marL="457200" lvl="0" indent="0" algn="l" rtl="0">
              <a:lnSpc>
                <a:spcPct val="115000"/>
              </a:lnSpc>
              <a:spcBef>
                <a:spcPts val="1000"/>
              </a:spcBef>
              <a:spcAft>
                <a:spcPts val="0"/>
              </a:spcAft>
              <a:buNone/>
            </a:pPr>
            <a:r>
              <a:rPr lang="es" sz="1400" b="0">
                <a:solidFill>
                  <a:srgbClr val="000000"/>
                </a:solidFill>
                <a:latin typeface="Arial"/>
                <a:ea typeface="Arial"/>
                <a:cs typeface="Arial"/>
                <a:sym typeface="Arial"/>
              </a:rPr>
              <a:t>El profesor de cada grupo permanecerá con él durante todo el día (talleres, comidas, actividades) consiguiendo el objetivo de inmersión total en inglés. Los alumnos serán separados por grupos.</a:t>
            </a:r>
            <a:endParaRPr sz="2000" b="0">
              <a:solidFill>
                <a:srgbClr val="000000"/>
              </a:solidFill>
              <a:latin typeface="Arial"/>
              <a:ea typeface="Arial"/>
              <a:cs typeface="Arial"/>
              <a:sym typeface="Arial"/>
            </a:endParaRPr>
          </a:p>
          <a:p>
            <a:pPr marL="0" lvl="0" indent="0" algn="just" rtl="0">
              <a:lnSpc>
                <a:spcPct val="90000"/>
              </a:lnSpc>
              <a:spcBef>
                <a:spcPts val="1000"/>
              </a:spcBef>
              <a:spcAft>
                <a:spcPts val="0"/>
              </a:spcAft>
              <a:buNone/>
            </a:pPr>
            <a:endParaRPr sz="1300" b="0">
              <a:solidFill>
                <a:srgbClr val="000000"/>
              </a:solidFill>
              <a:latin typeface="Arial"/>
              <a:ea typeface="Arial"/>
              <a:cs typeface="Arial"/>
              <a:sym typeface="Arial"/>
            </a:endParaRPr>
          </a:p>
          <a:p>
            <a:pPr marL="0" lvl="0" indent="0" algn="ctr" rtl="0">
              <a:spcBef>
                <a:spcPts val="0"/>
              </a:spcBef>
              <a:spcAft>
                <a:spcPts val="0"/>
              </a:spcAft>
              <a:buNone/>
            </a:pPr>
            <a:endParaRPr/>
          </a:p>
        </p:txBody>
      </p:sp>
      <p:pic>
        <p:nvPicPr>
          <p:cNvPr id="162" name="Google Shape;162;p25"/>
          <p:cNvPicPr preferRelativeResize="0"/>
          <p:nvPr/>
        </p:nvPicPr>
        <p:blipFill>
          <a:blip r:embed="rId3">
            <a:alphaModFix/>
          </a:blip>
          <a:stretch>
            <a:fillRect/>
          </a:stretch>
        </p:blipFill>
        <p:spPr>
          <a:xfrm>
            <a:off x="4135956" y="4224336"/>
            <a:ext cx="872074" cy="4066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4877475" y="1567650"/>
            <a:ext cx="42666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500">
                <a:highlight>
                  <a:schemeClr val="accent6"/>
                </a:highlight>
              </a:rPr>
              <a:t>¿Cuándo?</a:t>
            </a:r>
            <a:r>
              <a:rPr lang="es" sz="2800">
                <a:solidFill>
                  <a:schemeClr val="accent6"/>
                </a:solidFill>
                <a:highlight>
                  <a:schemeClr val="accent6"/>
                </a:highlight>
              </a:rPr>
              <a:t>.....................</a:t>
            </a:r>
            <a:r>
              <a:rPr lang="es" sz="2800">
                <a:highlight>
                  <a:schemeClr val="accent6"/>
                </a:highlight>
              </a:rPr>
              <a:t>  </a:t>
            </a:r>
            <a:endParaRPr sz="2800">
              <a:highlight>
                <a:schemeClr val="accent6"/>
              </a:highlight>
            </a:endParaRPr>
          </a:p>
        </p:txBody>
      </p:sp>
      <p:sp>
        <p:nvSpPr>
          <p:cNvPr id="168" name="Google Shape;168;p26"/>
          <p:cNvSpPr txBox="1">
            <a:spLocks noGrp="1"/>
          </p:cNvSpPr>
          <p:nvPr>
            <p:ph type="body" idx="1"/>
          </p:nvPr>
        </p:nvSpPr>
        <p:spPr>
          <a:xfrm>
            <a:off x="4704430" y="2422750"/>
            <a:ext cx="4235645" cy="103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300" b="1" dirty="0">
                <a:solidFill>
                  <a:srgbClr val="000000"/>
                </a:solidFill>
                <a:latin typeface="Arial"/>
                <a:ea typeface="Arial"/>
                <a:cs typeface="Arial"/>
                <a:sym typeface="Arial"/>
              </a:rPr>
              <a:t>Los días </a:t>
            </a:r>
            <a:r>
              <a:rPr lang="es" sz="2300" b="1" dirty="0" smtClean="0">
                <a:solidFill>
                  <a:srgbClr val="000000"/>
                </a:solidFill>
                <a:latin typeface="Arial"/>
                <a:ea typeface="Arial"/>
                <a:cs typeface="Arial"/>
                <a:sym typeface="Arial"/>
              </a:rPr>
              <a:t>3, 4 y 5 de Mayo</a:t>
            </a:r>
            <a:endParaRPr sz="2300" b="1" dirty="0">
              <a:solidFill>
                <a:srgbClr val="000000"/>
              </a:solidFill>
              <a:latin typeface="Arial"/>
              <a:ea typeface="Arial"/>
              <a:cs typeface="Arial"/>
              <a:sym typeface="Arial"/>
            </a:endParaRPr>
          </a:p>
          <a:p>
            <a:pPr marL="0" lvl="0" indent="0" algn="l" rtl="0">
              <a:spcBef>
                <a:spcPts val="0"/>
              </a:spcBef>
              <a:spcAft>
                <a:spcPts val="0"/>
              </a:spcAft>
              <a:buNone/>
            </a:pPr>
            <a:r>
              <a:rPr lang="es" sz="2300" b="1" dirty="0" smtClean="0">
                <a:solidFill>
                  <a:srgbClr val="000000"/>
                </a:solidFill>
                <a:latin typeface="Arial"/>
                <a:ea typeface="Arial"/>
                <a:cs typeface="Arial"/>
                <a:sym typeface="Arial"/>
              </a:rPr>
              <a:t>(Miércoles, jueves y viernes)</a:t>
            </a:r>
            <a:endParaRPr sz="2800" b="1" dirty="0">
              <a:solidFill>
                <a:srgbClr val="000000"/>
              </a:solidFill>
            </a:endParaRPr>
          </a:p>
          <a:p>
            <a:pPr marL="0" lvl="0" indent="0" algn="l" rtl="0">
              <a:lnSpc>
                <a:spcPct val="90000"/>
              </a:lnSpc>
              <a:spcBef>
                <a:spcPts val="1000"/>
              </a:spcBef>
              <a:spcAft>
                <a:spcPts val="0"/>
              </a:spcAft>
              <a:buNone/>
            </a:pPr>
            <a:endParaRPr sz="3600" dirty="0">
              <a:solidFill>
                <a:srgbClr val="000000"/>
              </a:solidFill>
              <a:latin typeface="Arial"/>
              <a:ea typeface="Arial"/>
              <a:cs typeface="Arial"/>
              <a:sym typeface="Arial"/>
            </a:endParaRPr>
          </a:p>
          <a:p>
            <a:pPr marL="0" lvl="0" indent="0" algn="l" rtl="0">
              <a:spcBef>
                <a:spcPts val="0"/>
              </a:spcBef>
              <a:spcAft>
                <a:spcPts val="0"/>
              </a:spcAft>
              <a:buNone/>
            </a:pPr>
            <a:endParaRPr sz="1400" dirty="0"/>
          </a:p>
        </p:txBody>
      </p:sp>
      <p:pic>
        <p:nvPicPr>
          <p:cNvPr id="169" name="Google Shape;169;p26"/>
          <p:cNvPicPr preferRelativeResize="0"/>
          <p:nvPr/>
        </p:nvPicPr>
        <p:blipFill>
          <a:blip r:embed="rId3">
            <a:alphaModFix/>
          </a:blip>
          <a:stretch>
            <a:fillRect/>
          </a:stretch>
        </p:blipFill>
        <p:spPr>
          <a:xfrm>
            <a:off x="7806024" y="4499625"/>
            <a:ext cx="1134049" cy="528824"/>
          </a:xfrm>
          <a:prstGeom prst="rect">
            <a:avLst/>
          </a:prstGeom>
          <a:noFill/>
          <a:ln>
            <a:noFill/>
          </a:ln>
        </p:spPr>
      </p:pic>
      <p:pic>
        <p:nvPicPr>
          <p:cNvPr id="170" name="Google Shape;170;p26"/>
          <p:cNvPicPr preferRelativeResize="0"/>
          <p:nvPr/>
        </p:nvPicPr>
        <p:blipFill>
          <a:blip r:embed="rId4">
            <a:alphaModFix/>
          </a:blip>
          <a:stretch>
            <a:fillRect/>
          </a:stretch>
        </p:blipFill>
        <p:spPr>
          <a:xfrm>
            <a:off x="792025" y="577250"/>
            <a:ext cx="2805401" cy="3408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0" y="104500"/>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911">
                <a:highlight>
                  <a:schemeClr val="accent6"/>
                </a:highlight>
              </a:rPr>
              <a:t>Horario PRIMER día</a:t>
            </a:r>
            <a:endParaRPr sz="2911">
              <a:highlight>
                <a:schemeClr val="accent6"/>
              </a:highlight>
            </a:endParaRPr>
          </a:p>
        </p:txBody>
      </p:sp>
      <p:sp>
        <p:nvSpPr>
          <p:cNvPr id="176" name="Google Shape;176;p27"/>
          <p:cNvSpPr txBox="1">
            <a:spLocks noGrp="1"/>
          </p:cNvSpPr>
          <p:nvPr>
            <p:ph type="body" idx="1"/>
          </p:nvPr>
        </p:nvSpPr>
        <p:spPr>
          <a:xfrm>
            <a:off x="1184525" y="714000"/>
            <a:ext cx="3981900" cy="10338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9:30 Salida en bus desde el </a:t>
            </a:r>
            <a:r>
              <a:rPr lang="es" sz="1300" b="1" dirty="0" smtClean="0">
                <a:solidFill>
                  <a:srgbClr val="000000"/>
                </a:solidFill>
                <a:latin typeface="Arial"/>
                <a:ea typeface="Arial"/>
                <a:cs typeface="Arial"/>
                <a:sym typeface="Arial"/>
              </a:rPr>
              <a:t>Instituto</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10:15 Llegada al Hotel y alojamiento de los alumnos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10:30 Presentación de las jornadas y recorrido por las instalaciones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11:30 Merienda de media mañana</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12:00 – 14:00 Actividades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14:00 – 15:45 Almuerzo</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15:45 – 18:00 Actividades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18:00 – 18:30 Recreo y merienda</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18:30 – 20:00 Actividades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20:00 – 21:30 Ducha y cena</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21:00 – 23:30 Actividad nocturna</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endParaRPr sz="100" b="1" dirty="0">
              <a:solidFill>
                <a:srgbClr val="000000"/>
              </a:solidFill>
              <a:latin typeface="Arial"/>
              <a:ea typeface="Arial"/>
              <a:cs typeface="Arial"/>
              <a:sym typeface="Arial"/>
            </a:endParaRPr>
          </a:p>
          <a:p>
            <a:pPr marL="0" lvl="0" indent="0" algn="l" rtl="0">
              <a:spcBef>
                <a:spcPts val="0"/>
              </a:spcBef>
              <a:spcAft>
                <a:spcPts val="0"/>
              </a:spcAft>
              <a:buNone/>
            </a:pPr>
            <a:endParaRPr sz="500" b="1" dirty="0">
              <a:solidFill>
                <a:srgbClr val="000000"/>
              </a:solidFill>
            </a:endParaRPr>
          </a:p>
        </p:txBody>
      </p:sp>
      <p:pic>
        <p:nvPicPr>
          <p:cNvPr id="177" name="Google Shape;177;p27"/>
          <p:cNvPicPr preferRelativeResize="0"/>
          <p:nvPr/>
        </p:nvPicPr>
        <p:blipFill>
          <a:blip r:embed="rId3">
            <a:alphaModFix/>
          </a:blip>
          <a:stretch>
            <a:fillRect/>
          </a:stretch>
        </p:blipFill>
        <p:spPr>
          <a:xfrm>
            <a:off x="7806024" y="4499625"/>
            <a:ext cx="1134049" cy="528824"/>
          </a:xfrm>
          <a:prstGeom prst="rect">
            <a:avLst/>
          </a:prstGeom>
          <a:noFill/>
          <a:ln>
            <a:noFill/>
          </a:ln>
        </p:spPr>
      </p:pic>
      <p:pic>
        <p:nvPicPr>
          <p:cNvPr id="178" name="Google Shape;178;p27"/>
          <p:cNvPicPr preferRelativeResize="0"/>
          <p:nvPr/>
        </p:nvPicPr>
        <p:blipFill>
          <a:blip r:embed="rId4">
            <a:alphaModFix/>
          </a:blip>
          <a:stretch>
            <a:fillRect/>
          </a:stretch>
        </p:blipFill>
        <p:spPr>
          <a:xfrm>
            <a:off x="6135200" y="1679250"/>
            <a:ext cx="2123726" cy="2123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0" y="104500"/>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911">
                <a:highlight>
                  <a:schemeClr val="accent6"/>
                </a:highlight>
              </a:rPr>
              <a:t>Horario SEGUNDO día</a:t>
            </a:r>
            <a:endParaRPr sz="2911">
              <a:highlight>
                <a:schemeClr val="accent6"/>
              </a:highlight>
            </a:endParaRPr>
          </a:p>
        </p:txBody>
      </p:sp>
      <p:pic>
        <p:nvPicPr>
          <p:cNvPr id="184" name="Google Shape;184;p28"/>
          <p:cNvPicPr preferRelativeResize="0"/>
          <p:nvPr/>
        </p:nvPicPr>
        <p:blipFill>
          <a:blip r:embed="rId3">
            <a:alphaModFix/>
          </a:blip>
          <a:stretch>
            <a:fillRect/>
          </a:stretch>
        </p:blipFill>
        <p:spPr>
          <a:xfrm>
            <a:off x="7806024" y="4499625"/>
            <a:ext cx="1134049" cy="528824"/>
          </a:xfrm>
          <a:prstGeom prst="rect">
            <a:avLst/>
          </a:prstGeom>
          <a:noFill/>
          <a:ln>
            <a:noFill/>
          </a:ln>
        </p:spPr>
      </p:pic>
      <p:pic>
        <p:nvPicPr>
          <p:cNvPr id="185" name="Google Shape;185;p28"/>
          <p:cNvPicPr preferRelativeResize="0"/>
          <p:nvPr/>
        </p:nvPicPr>
        <p:blipFill>
          <a:blip r:embed="rId4">
            <a:alphaModFix/>
          </a:blip>
          <a:stretch>
            <a:fillRect/>
          </a:stretch>
        </p:blipFill>
        <p:spPr>
          <a:xfrm>
            <a:off x="6135200" y="1679250"/>
            <a:ext cx="2123726" cy="2123726"/>
          </a:xfrm>
          <a:prstGeom prst="rect">
            <a:avLst/>
          </a:prstGeom>
          <a:noFill/>
          <a:ln>
            <a:noFill/>
          </a:ln>
        </p:spPr>
      </p:pic>
      <p:sp>
        <p:nvSpPr>
          <p:cNvPr id="186" name="Google Shape;186;p28"/>
          <p:cNvSpPr txBox="1">
            <a:spLocks noGrp="1"/>
          </p:cNvSpPr>
          <p:nvPr>
            <p:ph type="body" idx="1"/>
          </p:nvPr>
        </p:nvSpPr>
        <p:spPr>
          <a:xfrm>
            <a:off x="1166150" y="821975"/>
            <a:ext cx="3981900" cy="10338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9:00 – 9:30 Desayuno</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9:45 – 11:45 Actividades</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11:45 – 12:15 Merienda de media mañana</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12:15 – 14:00 Actividades</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14:00 – 15:00 Almuerzo</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15:00 – 16:00 Descanso</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16:00 – 17:45 Actividades</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17:45 – 18:15 Merienda</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18:15 – 20:00  Actividades</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20:00 – 21:30 Ducha y cena</a:t>
            </a:r>
            <a:endParaRPr sz="1300" b="1">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a:solidFill>
                  <a:srgbClr val="000000"/>
                </a:solidFill>
                <a:latin typeface="Arial"/>
                <a:ea typeface="Arial"/>
                <a:cs typeface="Arial"/>
                <a:sym typeface="Arial"/>
              </a:rPr>
              <a:t>21:00 – 23:30 Actividad nocturna</a:t>
            </a:r>
            <a:endParaRPr sz="1300" b="1">
              <a:solidFill>
                <a:srgbClr val="000000"/>
              </a:solidFill>
              <a:latin typeface="Arial"/>
              <a:ea typeface="Arial"/>
              <a:cs typeface="Arial"/>
              <a:sym typeface="Arial"/>
            </a:endParaRPr>
          </a:p>
          <a:p>
            <a:pPr marL="0" lvl="0" indent="0" algn="l" rtl="0">
              <a:spcBef>
                <a:spcPts val="0"/>
              </a:spcBef>
              <a:spcAft>
                <a:spcPts val="0"/>
              </a:spcAft>
              <a:buNone/>
            </a:pPr>
            <a:endParaRPr sz="1800" b="1">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65150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highlight>
                  <a:schemeClr val="accent6"/>
                </a:highlight>
              </a:rPr>
              <a:t>¿QUÉ ES?</a:t>
            </a:r>
            <a:endParaRPr>
              <a:highlight>
                <a:schemeClr val="accent6"/>
              </a:highlight>
            </a:endParaRPr>
          </a:p>
        </p:txBody>
      </p:sp>
      <p:sp>
        <p:nvSpPr>
          <p:cNvPr id="68" name="Google Shape;68;p14"/>
          <p:cNvSpPr txBox="1">
            <a:spLocks noGrp="1"/>
          </p:cNvSpPr>
          <p:nvPr>
            <p:ph type="body" idx="1"/>
          </p:nvPr>
        </p:nvSpPr>
        <p:spPr>
          <a:xfrm>
            <a:off x="311700" y="1587325"/>
            <a:ext cx="8520600" cy="3340200"/>
          </a:xfrm>
          <a:prstGeom prst="rect">
            <a:avLst/>
          </a:prstGeom>
        </p:spPr>
        <p:txBody>
          <a:bodyPr spcFirstLastPara="1" wrap="square" lIns="91425" tIns="91425" rIns="91425" bIns="91425" anchor="t" anchorCtr="0">
            <a:noAutofit/>
          </a:bodyPr>
          <a:lstStyle/>
          <a:p>
            <a:pPr marL="0" lvl="0" indent="0" algn="just" rtl="0">
              <a:lnSpc>
                <a:spcPct val="90000"/>
              </a:lnSpc>
              <a:spcBef>
                <a:spcPts val="1000"/>
              </a:spcBef>
              <a:spcAft>
                <a:spcPts val="0"/>
              </a:spcAft>
              <a:buNone/>
            </a:pPr>
            <a:r>
              <a:rPr lang="es" sz="2300">
                <a:solidFill>
                  <a:srgbClr val="000000"/>
                </a:solidFill>
                <a:latin typeface="Arial"/>
                <a:ea typeface="Arial"/>
                <a:cs typeface="Arial"/>
                <a:sym typeface="Arial"/>
              </a:rPr>
              <a:t>Es un </a:t>
            </a:r>
            <a:r>
              <a:rPr lang="es" sz="2300">
                <a:solidFill>
                  <a:schemeClr val="accent5"/>
                </a:solidFill>
                <a:latin typeface="Arial"/>
                <a:ea typeface="Arial"/>
                <a:cs typeface="Arial"/>
                <a:sym typeface="Arial"/>
              </a:rPr>
              <a:t>aprendizaje natural y real del inglés</a:t>
            </a:r>
            <a:r>
              <a:rPr lang="es" sz="2300">
                <a:solidFill>
                  <a:srgbClr val="000000"/>
                </a:solidFill>
                <a:latin typeface="Arial"/>
                <a:ea typeface="Arial"/>
                <a:cs typeface="Arial"/>
                <a:sym typeface="Arial"/>
              </a:rPr>
              <a:t> a través del juego, la diversión y la actividad física. Todo ello en un entorno de convivencia que combina el tiempo de formación y el de ocio.</a:t>
            </a:r>
            <a:endParaRPr sz="2500"/>
          </a:p>
        </p:txBody>
      </p:sp>
      <p:pic>
        <p:nvPicPr>
          <p:cNvPr id="69" name="Google Shape;69;p14"/>
          <p:cNvPicPr preferRelativeResize="0"/>
          <p:nvPr/>
        </p:nvPicPr>
        <p:blipFill>
          <a:blip r:embed="rId3">
            <a:alphaModFix/>
          </a:blip>
          <a:stretch>
            <a:fillRect/>
          </a:stretch>
        </p:blipFill>
        <p:spPr>
          <a:xfrm>
            <a:off x="7948502" y="4480075"/>
            <a:ext cx="1062523" cy="495475"/>
          </a:xfrm>
          <a:prstGeom prst="rect">
            <a:avLst/>
          </a:prstGeom>
          <a:noFill/>
          <a:ln>
            <a:noFill/>
          </a:ln>
        </p:spPr>
      </p:pic>
      <p:pic>
        <p:nvPicPr>
          <p:cNvPr id="70" name="Google Shape;70;p14"/>
          <p:cNvPicPr preferRelativeResize="0"/>
          <p:nvPr/>
        </p:nvPicPr>
        <p:blipFill>
          <a:blip r:embed="rId4">
            <a:alphaModFix/>
          </a:blip>
          <a:stretch>
            <a:fillRect/>
          </a:stretch>
        </p:blipFill>
        <p:spPr>
          <a:xfrm>
            <a:off x="3348088" y="3183326"/>
            <a:ext cx="2447827" cy="14687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0" y="104500"/>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911">
                <a:highlight>
                  <a:schemeClr val="accent6"/>
                </a:highlight>
              </a:rPr>
              <a:t>Horario TERCER día</a:t>
            </a:r>
            <a:endParaRPr sz="2911">
              <a:highlight>
                <a:schemeClr val="accent6"/>
              </a:highlight>
            </a:endParaRPr>
          </a:p>
        </p:txBody>
      </p:sp>
      <p:pic>
        <p:nvPicPr>
          <p:cNvPr id="192" name="Google Shape;192;p29"/>
          <p:cNvPicPr preferRelativeResize="0"/>
          <p:nvPr/>
        </p:nvPicPr>
        <p:blipFill>
          <a:blip r:embed="rId3">
            <a:alphaModFix/>
          </a:blip>
          <a:stretch>
            <a:fillRect/>
          </a:stretch>
        </p:blipFill>
        <p:spPr>
          <a:xfrm>
            <a:off x="7806024" y="4499625"/>
            <a:ext cx="1134049" cy="528824"/>
          </a:xfrm>
          <a:prstGeom prst="rect">
            <a:avLst/>
          </a:prstGeom>
          <a:noFill/>
          <a:ln>
            <a:noFill/>
          </a:ln>
        </p:spPr>
      </p:pic>
      <p:pic>
        <p:nvPicPr>
          <p:cNvPr id="193" name="Google Shape;193;p29"/>
          <p:cNvPicPr preferRelativeResize="0"/>
          <p:nvPr/>
        </p:nvPicPr>
        <p:blipFill>
          <a:blip r:embed="rId4">
            <a:alphaModFix/>
          </a:blip>
          <a:stretch>
            <a:fillRect/>
          </a:stretch>
        </p:blipFill>
        <p:spPr>
          <a:xfrm>
            <a:off x="6135200" y="1679250"/>
            <a:ext cx="2123726" cy="2123726"/>
          </a:xfrm>
          <a:prstGeom prst="rect">
            <a:avLst/>
          </a:prstGeom>
          <a:noFill/>
          <a:ln>
            <a:noFill/>
          </a:ln>
        </p:spPr>
      </p:pic>
      <p:sp>
        <p:nvSpPr>
          <p:cNvPr id="194" name="Google Shape;194;p29"/>
          <p:cNvSpPr txBox="1">
            <a:spLocks noGrp="1"/>
          </p:cNvSpPr>
          <p:nvPr>
            <p:ph type="body" idx="1"/>
          </p:nvPr>
        </p:nvSpPr>
        <p:spPr>
          <a:xfrm>
            <a:off x="1166150" y="1050575"/>
            <a:ext cx="3981900" cy="10338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9:00 – 9:30 Desayuno</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9:45 – 11:45 Actividades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11:45 – 12:15 Merienda de media mañana</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12:15 – 14:00 Actividades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14:00 – 15:00 Almuerzo</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15:00 – 16:00 Descanso, equipaje</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16:00 – 18:00 Actividades finales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18:00 -  Salida en bus</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r>
              <a:rPr lang="es" sz="1300" b="1" dirty="0">
                <a:solidFill>
                  <a:srgbClr val="000000"/>
                </a:solidFill>
                <a:latin typeface="Arial"/>
                <a:ea typeface="Arial"/>
                <a:cs typeface="Arial"/>
                <a:sym typeface="Arial"/>
              </a:rPr>
              <a:t>18:40 – Llegada al </a:t>
            </a:r>
            <a:r>
              <a:rPr lang="es" sz="1300" b="1" dirty="0" smtClean="0">
                <a:solidFill>
                  <a:srgbClr val="000000"/>
                </a:solidFill>
                <a:latin typeface="Arial"/>
                <a:ea typeface="Arial"/>
                <a:cs typeface="Arial"/>
                <a:sym typeface="Arial"/>
              </a:rPr>
              <a:t>Instituto</a:t>
            </a:r>
            <a:endParaRPr sz="1300" b="1" dirty="0">
              <a:solidFill>
                <a:srgbClr val="000000"/>
              </a:solidFill>
              <a:latin typeface="Arial"/>
              <a:ea typeface="Arial"/>
              <a:cs typeface="Arial"/>
              <a:sym typeface="Arial"/>
            </a:endParaRPr>
          </a:p>
          <a:p>
            <a:pPr marL="0" lvl="0" indent="0" algn="l" rtl="0">
              <a:lnSpc>
                <a:spcPct val="80000"/>
              </a:lnSpc>
              <a:spcBef>
                <a:spcPts val="1000"/>
              </a:spcBef>
              <a:spcAft>
                <a:spcPts val="0"/>
              </a:spcAft>
              <a:buNone/>
            </a:pPr>
            <a:endParaRPr sz="500" b="1" dirty="0">
              <a:solidFill>
                <a:srgbClr val="000000"/>
              </a:solidFill>
              <a:latin typeface="Arial"/>
              <a:ea typeface="Arial"/>
              <a:cs typeface="Arial"/>
              <a:sym typeface="Arial"/>
            </a:endParaRPr>
          </a:p>
          <a:p>
            <a:pPr marL="0" lvl="0" indent="0" algn="l" rtl="0">
              <a:spcBef>
                <a:spcPts val="0"/>
              </a:spcBef>
              <a:spcAft>
                <a:spcPts val="0"/>
              </a:spcAft>
              <a:buNone/>
            </a:pPr>
            <a:endParaRPr sz="1000" b="1"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100">
                <a:solidFill>
                  <a:schemeClr val="lt1"/>
                </a:solidFill>
                <a:highlight>
                  <a:schemeClr val="accent5"/>
                </a:highlight>
              </a:rPr>
              <a:t>PRECIO Y FORMA DE PAGO</a:t>
            </a:r>
            <a:r>
              <a:rPr lang="es" sz="4100">
                <a:solidFill>
                  <a:schemeClr val="accent5"/>
                </a:solidFill>
                <a:highlight>
                  <a:schemeClr val="accent5"/>
                </a:highlight>
              </a:rPr>
              <a:t>.</a:t>
            </a:r>
            <a:endParaRPr sz="4100">
              <a:solidFill>
                <a:schemeClr val="accent5"/>
              </a:solidFill>
              <a:highlight>
                <a:schemeClr val="accent5"/>
              </a:highlight>
            </a:endParaRPr>
          </a:p>
        </p:txBody>
      </p:sp>
      <p:sp>
        <p:nvSpPr>
          <p:cNvPr id="200" name="Google Shape;200;p3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just">
              <a:lnSpc>
                <a:spcPct val="90000"/>
              </a:lnSpc>
              <a:spcBef>
                <a:spcPts val="1000"/>
              </a:spcBef>
              <a:buNone/>
            </a:pPr>
            <a:r>
              <a:rPr lang="es-ES" sz="1400" dirty="0">
                <a:solidFill>
                  <a:srgbClr val="000000"/>
                </a:solidFill>
                <a:latin typeface="Arial"/>
                <a:ea typeface="Arial"/>
                <a:cs typeface="Arial"/>
                <a:sym typeface="Arial"/>
              </a:rPr>
              <a:t>El precio total de las 3 jornadas de inmersión es de 198 €, que se podrán abonar hasta en 3 plazos (febrero, marzo y abril).</a:t>
            </a:r>
          </a:p>
          <a:p>
            <a:pPr marL="0" lvl="0" indent="0" algn="just">
              <a:lnSpc>
                <a:spcPct val="90000"/>
              </a:lnSpc>
              <a:spcBef>
                <a:spcPts val="1000"/>
              </a:spcBef>
              <a:buNone/>
            </a:pPr>
            <a:r>
              <a:rPr lang="es-ES" sz="1400" dirty="0">
                <a:solidFill>
                  <a:srgbClr val="000000"/>
                </a:solidFill>
                <a:latin typeface="Arial"/>
                <a:ea typeface="Arial"/>
                <a:cs typeface="Arial"/>
                <a:sym typeface="Arial"/>
              </a:rPr>
              <a:t>El pago se realizará mediante domiciliación bancaria en su cuenta, que se cargará en las siguientes fechas:</a:t>
            </a:r>
          </a:p>
          <a:p>
            <a:pPr marL="0" lvl="0" indent="0">
              <a:lnSpc>
                <a:spcPct val="90000"/>
              </a:lnSpc>
              <a:spcBef>
                <a:spcPts val="1000"/>
              </a:spcBef>
              <a:buNone/>
            </a:pPr>
            <a:r>
              <a:rPr lang="es-ES" sz="1400" dirty="0">
                <a:solidFill>
                  <a:srgbClr val="000000"/>
                </a:solidFill>
                <a:latin typeface="Arial"/>
                <a:ea typeface="Arial"/>
                <a:cs typeface="Arial"/>
                <a:sym typeface="Arial"/>
              </a:rPr>
              <a:t>10 de febrero: 66 Euros</a:t>
            </a:r>
          </a:p>
          <a:p>
            <a:pPr marL="0" lvl="0" indent="0">
              <a:lnSpc>
                <a:spcPct val="90000"/>
              </a:lnSpc>
              <a:spcBef>
                <a:spcPts val="1000"/>
              </a:spcBef>
              <a:buNone/>
            </a:pPr>
            <a:r>
              <a:rPr lang="es-ES" sz="1400" dirty="0">
                <a:solidFill>
                  <a:srgbClr val="000000"/>
                </a:solidFill>
                <a:latin typeface="Arial"/>
                <a:ea typeface="Arial"/>
                <a:cs typeface="Arial"/>
                <a:sym typeface="Arial"/>
              </a:rPr>
              <a:t>10 de marzo: 66 Euros</a:t>
            </a:r>
          </a:p>
          <a:p>
            <a:pPr marL="0" lvl="0" indent="0">
              <a:lnSpc>
                <a:spcPct val="90000"/>
              </a:lnSpc>
              <a:spcBef>
                <a:spcPts val="1000"/>
              </a:spcBef>
              <a:buNone/>
            </a:pPr>
            <a:r>
              <a:rPr lang="es-ES" sz="1400" dirty="0">
                <a:solidFill>
                  <a:srgbClr val="000000"/>
                </a:solidFill>
                <a:latin typeface="Arial"/>
                <a:ea typeface="Arial"/>
                <a:cs typeface="Arial"/>
                <a:sym typeface="Arial"/>
              </a:rPr>
              <a:t>10 de abril: 66 Euros</a:t>
            </a:r>
          </a:p>
          <a:p>
            <a:pPr marL="0" lvl="0" indent="0" algn="l" rtl="0">
              <a:lnSpc>
                <a:spcPct val="90000"/>
              </a:lnSpc>
              <a:spcBef>
                <a:spcPts val="1000"/>
              </a:spcBef>
              <a:spcAft>
                <a:spcPts val="0"/>
              </a:spcAft>
              <a:buNone/>
            </a:pPr>
            <a:endParaRPr sz="1400" dirty="0">
              <a:solidFill>
                <a:srgbClr val="000000"/>
              </a:solidFill>
            </a:endParaRPr>
          </a:p>
          <a:p>
            <a:pPr marL="0" lvl="0" indent="0" algn="just" rtl="0">
              <a:lnSpc>
                <a:spcPct val="90000"/>
              </a:lnSpc>
              <a:spcBef>
                <a:spcPts val="1000"/>
              </a:spcBef>
              <a:spcAft>
                <a:spcPts val="0"/>
              </a:spcAft>
              <a:buNone/>
            </a:pPr>
            <a:r>
              <a:rPr lang="es" sz="1400" i="1" dirty="0">
                <a:solidFill>
                  <a:srgbClr val="000000"/>
                </a:solidFill>
                <a:latin typeface="Arial"/>
                <a:ea typeface="Arial"/>
                <a:cs typeface="Arial"/>
                <a:sym typeface="Arial"/>
              </a:rPr>
              <a:t>Nota: Si alguna familia deseara realizar el pago en otros plazos o </a:t>
            </a:r>
            <a:r>
              <a:rPr lang="es" sz="1400" i="1" dirty="0" smtClean="0">
                <a:solidFill>
                  <a:srgbClr val="000000"/>
                </a:solidFill>
                <a:latin typeface="Arial"/>
                <a:ea typeface="Arial"/>
                <a:cs typeface="Arial"/>
                <a:sym typeface="Arial"/>
              </a:rPr>
              <a:t>de otro modo, </a:t>
            </a:r>
            <a:r>
              <a:rPr lang="es" sz="1400" i="1" dirty="0">
                <a:solidFill>
                  <a:srgbClr val="000000"/>
                </a:solidFill>
                <a:latin typeface="Arial"/>
                <a:ea typeface="Arial"/>
                <a:cs typeface="Arial"/>
                <a:sym typeface="Arial"/>
              </a:rPr>
              <a:t>deberá comunicarse de forma personal con nosotros</a:t>
            </a:r>
            <a:r>
              <a:rPr lang="es" sz="1600" i="1" dirty="0">
                <a:solidFill>
                  <a:srgbClr val="000000"/>
                </a:solidFill>
                <a:latin typeface="Arial"/>
                <a:ea typeface="Arial"/>
                <a:cs typeface="Arial"/>
                <a:sym typeface="Arial"/>
              </a:rPr>
              <a:t>. </a:t>
            </a:r>
            <a:endParaRPr sz="1600" i="1" dirty="0">
              <a:solidFill>
                <a:srgbClr val="000000"/>
              </a:solidFill>
              <a:latin typeface="Arial"/>
              <a:ea typeface="Arial"/>
              <a:cs typeface="Arial"/>
              <a:sym typeface="Arial"/>
            </a:endParaRPr>
          </a:p>
          <a:p>
            <a:pPr marL="0" lvl="0" indent="0" algn="l" rtl="0">
              <a:lnSpc>
                <a:spcPct val="90000"/>
              </a:lnSpc>
              <a:spcBef>
                <a:spcPts val="100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1600"/>
              </a:spcAft>
              <a:buNone/>
            </a:pPr>
            <a:endParaRPr dirty="0"/>
          </a:p>
        </p:txBody>
      </p:sp>
      <p:pic>
        <p:nvPicPr>
          <p:cNvPr id="201" name="Google Shape;201;p30"/>
          <p:cNvPicPr preferRelativeResize="0"/>
          <p:nvPr/>
        </p:nvPicPr>
        <p:blipFill>
          <a:blip r:embed="rId3">
            <a:alphaModFix/>
          </a:blip>
          <a:stretch>
            <a:fillRect/>
          </a:stretch>
        </p:blipFill>
        <p:spPr>
          <a:xfrm>
            <a:off x="7926349" y="4568875"/>
            <a:ext cx="1134049" cy="5288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000000"/>
                </a:solidFill>
                <a:highlight>
                  <a:schemeClr val="accent6"/>
                </a:highlight>
              </a:rPr>
              <a:t>EL PRECIO INCLUYE</a:t>
            </a:r>
            <a:r>
              <a:rPr lang="es">
                <a:solidFill>
                  <a:schemeClr val="accent6"/>
                </a:solidFill>
                <a:highlight>
                  <a:schemeClr val="accent6"/>
                </a:highlight>
              </a:rPr>
              <a:t>.</a:t>
            </a:r>
            <a:endParaRPr>
              <a:solidFill>
                <a:schemeClr val="accent6"/>
              </a:solidFill>
              <a:highlight>
                <a:schemeClr val="accent6"/>
              </a:highlight>
            </a:endParaRPr>
          </a:p>
        </p:txBody>
      </p:sp>
      <p:sp>
        <p:nvSpPr>
          <p:cNvPr id="207" name="Google Shape;207;p3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Alojamiento en </a:t>
            </a:r>
            <a:r>
              <a:rPr lang="es" sz="1500" b="1" dirty="0" smtClean="0">
                <a:solidFill>
                  <a:srgbClr val="000000"/>
                </a:solidFill>
                <a:latin typeface="Arial"/>
                <a:ea typeface="Arial"/>
                <a:cs typeface="Arial"/>
                <a:sym typeface="Arial"/>
              </a:rPr>
              <a:t>exclusividad</a:t>
            </a:r>
            <a:r>
              <a:rPr lang="es" sz="1500" dirty="0" smtClean="0">
                <a:solidFill>
                  <a:srgbClr val="000000"/>
                </a:solidFill>
                <a:latin typeface="Arial"/>
                <a:ea typeface="Arial"/>
                <a:cs typeface="Arial"/>
                <a:sym typeface="Arial"/>
              </a:rPr>
              <a:t> en régimen de pensión </a:t>
            </a:r>
            <a:r>
              <a:rPr lang="es" sz="1500" dirty="0">
                <a:solidFill>
                  <a:srgbClr val="000000"/>
                </a:solidFill>
                <a:latin typeface="Arial"/>
                <a:ea typeface="Arial"/>
                <a:cs typeface="Arial"/>
                <a:sym typeface="Arial"/>
              </a:rPr>
              <a:t>completa durante los tres días (con desayuno, </a:t>
            </a:r>
            <a:r>
              <a:rPr lang="es" sz="1500" dirty="0" smtClean="0">
                <a:solidFill>
                  <a:srgbClr val="000000"/>
                </a:solidFill>
                <a:latin typeface="Arial"/>
                <a:ea typeface="Arial"/>
                <a:cs typeface="Arial"/>
                <a:sym typeface="Arial"/>
              </a:rPr>
              <a:t>“snack” </a:t>
            </a:r>
            <a:r>
              <a:rPr lang="es" sz="1500" dirty="0">
                <a:solidFill>
                  <a:srgbClr val="000000"/>
                </a:solidFill>
                <a:latin typeface="Arial"/>
                <a:ea typeface="Arial"/>
                <a:cs typeface="Arial"/>
                <a:sym typeface="Arial"/>
              </a:rPr>
              <a:t>de media mañana, </a:t>
            </a:r>
            <a:r>
              <a:rPr lang="es" sz="1500" dirty="0" smtClean="0">
                <a:solidFill>
                  <a:srgbClr val="000000"/>
                </a:solidFill>
                <a:latin typeface="Arial"/>
                <a:ea typeface="Arial"/>
                <a:cs typeface="Arial"/>
                <a:sym typeface="Arial"/>
              </a:rPr>
              <a:t>almuerzo</a:t>
            </a:r>
            <a:r>
              <a:rPr lang="es" sz="1500" dirty="0">
                <a:solidFill>
                  <a:srgbClr val="000000"/>
                </a:solidFill>
                <a:latin typeface="Arial"/>
                <a:ea typeface="Arial"/>
                <a:cs typeface="Arial"/>
                <a:sym typeface="Arial"/>
              </a:rPr>
              <a:t>, merienda y cena)</a:t>
            </a:r>
            <a:endParaRPr sz="1500" dirty="0">
              <a:solidFill>
                <a:srgbClr val="000000"/>
              </a:solidFill>
              <a:latin typeface="Arial"/>
              <a:ea typeface="Arial"/>
              <a:cs typeface="Arial"/>
              <a:sym typeface="Arial"/>
            </a:endParaRPr>
          </a:p>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Desplazamiento de ida y vuelta en autobús</a:t>
            </a:r>
            <a:endParaRPr sz="1500" dirty="0">
              <a:solidFill>
                <a:srgbClr val="000000"/>
              </a:solidFill>
              <a:latin typeface="Arial"/>
              <a:ea typeface="Arial"/>
              <a:cs typeface="Arial"/>
              <a:sym typeface="Arial"/>
            </a:endParaRPr>
          </a:p>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Alojamiento en habitaciones  dobles, triples o cuádruples</a:t>
            </a:r>
            <a:endParaRPr sz="1500" dirty="0">
              <a:solidFill>
                <a:srgbClr val="000000"/>
              </a:solidFill>
              <a:latin typeface="Arial"/>
              <a:ea typeface="Arial"/>
              <a:cs typeface="Arial"/>
              <a:sym typeface="Arial"/>
            </a:endParaRPr>
          </a:p>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Seguro de Responsabilidad Civil</a:t>
            </a:r>
            <a:endParaRPr sz="1500" dirty="0">
              <a:solidFill>
                <a:srgbClr val="000000"/>
              </a:solidFill>
              <a:latin typeface="Arial"/>
              <a:ea typeface="Arial"/>
              <a:cs typeface="Arial"/>
              <a:sym typeface="Arial"/>
            </a:endParaRPr>
          </a:p>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Médico/nutricionista las 24h</a:t>
            </a:r>
            <a:endParaRPr sz="1500" dirty="0">
              <a:solidFill>
                <a:srgbClr val="000000"/>
              </a:solidFill>
              <a:latin typeface="Arial"/>
              <a:ea typeface="Arial"/>
              <a:cs typeface="Arial"/>
              <a:sym typeface="Arial"/>
            </a:endParaRPr>
          </a:p>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Materiales escolares y de deportes</a:t>
            </a:r>
            <a:endParaRPr sz="1500" dirty="0">
              <a:solidFill>
                <a:srgbClr val="000000"/>
              </a:solidFill>
              <a:latin typeface="Arial"/>
              <a:ea typeface="Arial"/>
              <a:cs typeface="Arial"/>
              <a:sym typeface="Arial"/>
            </a:endParaRPr>
          </a:p>
          <a:p>
            <a:pPr marL="0" marR="0" lvl="0" indent="0" algn="l" rtl="0">
              <a:lnSpc>
                <a:spcPct val="90000"/>
              </a:lnSpc>
              <a:spcBef>
                <a:spcPts val="1000"/>
              </a:spcBef>
              <a:spcAft>
                <a:spcPts val="0"/>
              </a:spcAft>
              <a:buNone/>
            </a:pPr>
            <a:r>
              <a:rPr lang="es" sz="1200" dirty="0">
                <a:solidFill>
                  <a:srgbClr val="000000"/>
                </a:solidFill>
                <a:latin typeface="Arial"/>
                <a:ea typeface="Arial"/>
                <a:cs typeface="Arial"/>
                <a:sym typeface="Arial"/>
              </a:rPr>
              <a:t>✅  </a:t>
            </a:r>
            <a:r>
              <a:rPr lang="es" sz="1500" dirty="0">
                <a:solidFill>
                  <a:srgbClr val="000000"/>
                </a:solidFill>
                <a:latin typeface="Arial"/>
                <a:ea typeface="Arial"/>
                <a:cs typeface="Arial"/>
                <a:sym typeface="Arial"/>
              </a:rPr>
              <a:t>Todos los servicios descritos anteriormente</a:t>
            </a:r>
            <a:endParaRPr sz="1700" dirty="0">
              <a:solidFill>
                <a:srgbClr val="000000"/>
              </a:solidFill>
              <a:latin typeface="Arial"/>
              <a:ea typeface="Arial"/>
              <a:cs typeface="Arial"/>
              <a:sym typeface="Arial"/>
            </a:endParaRPr>
          </a:p>
          <a:p>
            <a:pPr marL="0" lvl="0" indent="0" algn="just" rtl="0">
              <a:lnSpc>
                <a:spcPct val="90000"/>
              </a:lnSpc>
              <a:spcBef>
                <a:spcPts val="1000"/>
              </a:spcBef>
              <a:spcAft>
                <a:spcPts val="0"/>
              </a:spcAft>
              <a:buNone/>
            </a:pPr>
            <a:endParaRPr sz="1400" dirty="0">
              <a:solidFill>
                <a:srgbClr val="000000"/>
              </a:solidFill>
              <a:latin typeface="Arial"/>
              <a:ea typeface="Arial"/>
              <a:cs typeface="Arial"/>
              <a:sym typeface="Arial"/>
            </a:endParaRPr>
          </a:p>
          <a:p>
            <a:pPr marL="0" lvl="0" indent="0" algn="l" rtl="0">
              <a:lnSpc>
                <a:spcPct val="90000"/>
              </a:lnSpc>
              <a:spcBef>
                <a:spcPts val="100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1600"/>
              </a:spcAft>
              <a:buNone/>
            </a:pPr>
            <a:endParaRPr dirty="0"/>
          </a:p>
        </p:txBody>
      </p:sp>
      <p:pic>
        <p:nvPicPr>
          <p:cNvPr id="208" name="Google Shape;208;p31"/>
          <p:cNvPicPr preferRelativeResize="0"/>
          <p:nvPr/>
        </p:nvPicPr>
        <p:blipFill>
          <a:blip r:embed="rId3">
            <a:alphaModFix/>
          </a:blip>
          <a:stretch>
            <a:fillRect/>
          </a:stretch>
        </p:blipFill>
        <p:spPr>
          <a:xfrm>
            <a:off x="7926349" y="4568875"/>
            <a:ext cx="1134049" cy="528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highlight>
                  <a:schemeClr val="accent5"/>
                </a:highlight>
              </a:rPr>
              <a:t>COMUNICACIÓN CON LAS FAMILIAS</a:t>
            </a:r>
            <a:r>
              <a:rPr lang="es">
                <a:solidFill>
                  <a:schemeClr val="accent5"/>
                </a:solidFill>
                <a:highlight>
                  <a:schemeClr val="accent5"/>
                </a:highlight>
              </a:rPr>
              <a:t>.</a:t>
            </a:r>
            <a:endParaRPr>
              <a:solidFill>
                <a:schemeClr val="accent5"/>
              </a:solidFill>
              <a:highlight>
                <a:schemeClr val="accent5"/>
              </a:highlight>
            </a:endParaRPr>
          </a:p>
        </p:txBody>
      </p:sp>
      <p:sp>
        <p:nvSpPr>
          <p:cNvPr id="214" name="Google Shape;214;p32"/>
          <p:cNvSpPr txBox="1">
            <a:spLocks noGrp="1"/>
          </p:cNvSpPr>
          <p:nvPr>
            <p:ph type="body" idx="1"/>
          </p:nvPr>
        </p:nvSpPr>
        <p:spPr>
          <a:xfrm>
            <a:off x="311700" y="1152475"/>
            <a:ext cx="8520600" cy="33402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s" sz="1000">
                <a:solidFill>
                  <a:srgbClr val="000000"/>
                </a:solidFill>
                <a:latin typeface="Arial"/>
                <a:ea typeface="Arial"/>
                <a:cs typeface="Arial"/>
                <a:sym typeface="Arial"/>
              </a:rPr>
              <a:t>✅ </a:t>
            </a:r>
            <a:r>
              <a:rPr lang="es" sz="1700">
                <a:solidFill>
                  <a:srgbClr val="000000"/>
                </a:solidFill>
                <a:latin typeface="Arial"/>
                <a:ea typeface="Arial"/>
                <a:cs typeface="Arial"/>
                <a:sym typeface="Arial"/>
              </a:rPr>
              <a:t>Reunión con familias y alumnos antes del comienzo</a:t>
            </a:r>
            <a:endParaRPr sz="1700">
              <a:solidFill>
                <a:srgbClr val="000000"/>
              </a:solidFill>
              <a:latin typeface="Arial"/>
              <a:ea typeface="Arial"/>
              <a:cs typeface="Arial"/>
              <a:sym typeface="Arial"/>
            </a:endParaRPr>
          </a:p>
          <a:p>
            <a:pPr marL="0" lvl="0" indent="0" algn="l" rtl="0">
              <a:lnSpc>
                <a:spcPct val="90000"/>
              </a:lnSpc>
              <a:spcBef>
                <a:spcPts val="1000"/>
              </a:spcBef>
              <a:spcAft>
                <a:spcPts val="0"/>
              </a:spcAft>
              <a:buNone/>
            </a:pPr>
            <a:r>
              <a:rPr lang="es" sz="1000">
                <a:solidFill>
                  <a:srgbClr val="000000"/>
                </a:solidFill>
                <a:latin typeface="Arial"/>
                <a:ea typeface="Arial"/>
                <a:cs typeface="Arial"/>
                <a:sym typeface="Arial"/>
              </a:rPr>
              <a:t>✅ </a:t>
            </a:r>
            <a:r>
              <a:rPr lang="es" sz="1700">
                <a:solidFill>
                  <a:srgbClr val="000000"/>
                </a:solidFill>
                <a:latin typeface="Arial"/>
                <a:ea typeface="Arial"/>
                <a:cs typeface="Arial"/>
                <a:sym typeface="Arial"/>
              </a:rPr>
              <a:t>Comunicación con médico y nutricionista antes del comienzo</a:t>
            </a:r>
            <a:endParaRPr sz="1700">
              <a:solidFill>
                <a:srgbClr val="000000"/>
              </a:solidFill>
              <a:latin typeface="Arial"/>
              <a:ea typeface="Arial"/>
              <a:cs typeface="Arial"/>
              <a:sym typeface="Arial"/>
            </a:endParaRPr>
          </a:p>
          <a:p>
            <a:pPr marL="0" lvl="0" indent="0" algn="l" rtl="0">
              <a:lnSpc>
                <a:spcPct val="90000"/>
              </a:lnSpc>
              <a:spcBef>
                <a:spcPts val="1000"/>
              </a:spcBef>
              <a:spcAft>
                <a:spcPts val="0"/>
              </a:spcAft>
              <a:buNone/>
            </a:pPr>
            <a:r>
              <a:rPr lang="es" sz="1000">
                <a:solidFill>
                  <a:srgbClr val="000000"/>
                </a:solidFill>
                <a:latin typeface="Arial"/>
                <a:ea typeface="Arial"/>
                <a:cs typeface="Arial"/>
                <a:sym typeface="Arial"/>
              </a:rPr>
              <a:t>✅ </a:t>
            </a:r>
            <a:r>
              <a:rPr lang="es" sz="1700">
                <a:solidFill>
                  <a:srgbClr val="000000"/>
                </a:solidFill>
                <a:latin typeface="Arial"/>
                <a:ea typeface="Arial"/>
                <a:cs typeface="Arial"/>
                <a:sym typeface="Arial"/>
              </a:rPr>
              <a:t>E-mail diario, al finalizar la jornada</a:t>
            </a:r>
            <a:endParaRPr sz="1700">
              <a:solidFill>
                <a:srgbClr val="000000"/>
              </a:solidFill>
              <a:latin typeface="Arial"/>
              <a:ea typeface="Arial"/>
              <a:cs typeface="Arial"/>
              <a:sym typeface="Arial"/>
            </a:endParaRPr>
          </a:p>
          <a:p>
            <a:pPr marL="0" lvl="0" indent="0" algn="l" rtl="0">
              <a:lnSpc>
                <a:spcPct val="115000"/>
              </a:lnSpc>
              <a:spcBef>
                <a:spcPts val="1000"/>
              </a:spcBef>
              <a:spcAft>
                <a:spcPts val="0"/>
              </a:spcAft>
              <a:buNone/>
            </a:pPr>
            <a:r>
              <a:rPr lang="es" sz="1000">
                <a:solidFill>
                  <a:srgbClr val="000000"/>
                </a:solidFill>
                <a:latin typeface="Arial"/>
                <a:ea typeface="Arial"/>
                <a:cs typeface="Arial"/>
                <a:sym typeface="Arial"/>
              </a:rPr>
              <a:t>✅ </a:t>
            </a:r>
            <a:r>
              <a:rPr lang="es" sz="1700">
                <a:solidFill>
                  <a:srgbClr val="000000"/>
                </a:solidFill>
                <a:latin typeface="Arial"/>
                <a:ea typeface="Arial"/>
                <a:cs typeface="Arial"/>
                <a:sym typeface="Arial"/>
              </a:rPr>
              <a:t>Noticias, fotos y vídeos a diario en nuestro facebook</a:t>
            </a:r>
            <a:r>
              <a:rPr lang="es" sz="1700">
                <a:latin typeface="Arial"/>
                <a:ea typeface="Arial"/>
                <a:cs typeface="Arial"/>
                <a:sym typeface="Arial"/>
              </a:rPr>
              <a:t> </a:t>
            </a:r>
            <a:r>
              <a:rPr lang="es">
                <a:latin typeface="Arial"/>
                <a:ea typeface="Arial"/>
                <a:cs typeface="Arial"/>
                <a:sym typeface="Arial"/>
              </a:rPr>
              <a:t>(</a:t>
            </a:r>
            <a:r>
              <a:rPr lang="es" u="sng">
                <a:solidFill>
                  <a:schemeClr val="hlink"/>
                </a:solidFill>
                <a:latin typeface="Arial"/>
                <a:ea typeface="Arial"/>
                <a:cs typeface="Arial"/>
                <a:sym typeface="Arial"/>
                <a:hlinkClick r:id="rId3"/>
              </a:rPr>
              <a:t>www.facebook.com/CLGranadaKids</a:t>
            </a:r>
            <a:r>
              <a:rPr lang="es">
                <a:latin typeface="Arial"/>
                <a:ea typeface="Arial"/>
                <a:cs typeface="Arial"/>
                <a:sym typeface="Arial"/>
              </a:rPr>
              <a:t>)</a:t>
            </a:r>
            <a:endParaRPr sz="2400">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215" name="Google Shape;215;p32"/>
          <p:cNvPicPr preferRelativeResize="0"/>
          <p:nvPr/>
        </p:nvPicPr>
        <p:blipFill rotWithShape="1">
          <a:blip r:embed="rId4">
            <a:alphaModFix/>
          </a:blip>
          <a:srcRect l="12245" t="1510" r="11789" b="5828"/>
          <a:stretch/>
        </p:blipFill>
        <p:spPr>
          <a:xfrm>
            <a:off x="5296750" y="2950250"/>
            <a:ext cx="3444776" cy="2078200"/>
          </a:xfrm>
          <a:prstGeom prst="rect">
            <a:avLst/>
          </a:prstGeom>
          <a:noFill/>
          <a:ln>
            <a:noFill/>
          </a:ln>
        </p:spPr>
      </p:pic>
      <p:pic>
        <p:nvPicPr>
          <p:cNvPr id="216" name="Google Shape;216;p32"/>
          <p:cNvPicPr preferRelativeResize="0"/>
          <p:nvPr/>
        </p:nvPicPr>
        <p:blipFill>
          <a:blip r:embed="rId5">
            <a:alphaModFix/>
          </a:blip>
          <a:stretch>
            <a:fillRect/>
          </a:stretch>
        </p:blipFill>
        <p:spPr>
          <a:xfrm>
            <a:off x="414624" y="4499625"/>
            <a:ext cx="1134049" cy="528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792400" y="377275"/>
            <a:ext cx="7584300" cy="4322100"/>
          </a:xfrm>
          <a:prstGeom prst="rect">
            <a:avLst/>
          </a:prstGeom>
        </p:spPr>
        <p:txBody>
          <a:bodyPr spcFirstLastPara="1" wrap="square" lIns="91425" tIns="91425" rIns="91425" bIns="91425" anchor="ctr" anchorCtr="0">
            <a:noAutofit/>
          </a:bodyPr>
          <a:lstStyle/>
          <a:p>
            <a:pPr marL="72000" marR="72000" lvl="0" indent="0" algn="l" rtl="0">
              <a:lnSpc>
                <a:spcPct val="115000"/>
              </a:lnSpc>
              <a:spcBef>
                <a:spcPts val="0"/>
              </a:spcBef>
              <a:spcAft>
                <a:spcPts val="0"/>
              </a:spcAft>
              <a:buNone/>
            </a:pPr>
            <a:r>
              <a:rPr lang="es" sz="4100" dirty="0" smtClean="0"/>
              <a:t>                INSCRIPCIÓN </a:t>
            </a:r>
            <a:r>
              <a:rPr lang="es" sz="2300" u="sng" dirty="0" smtClean="0"/>
              <a:t>CÓMODA FÁCIL Y SEGURA</a:t>
            </a:r>
            <a:r>
              <a:rPr lang="es" sz="2200" dirty="0" smtClean="0"/>
              <a:t/>
            </a:r>
            <a:br>
              <a:rPr lang="es" sz="2200" dirty="0" smtClean="0"/>
            </a:br>
            <a:r>
              <a:rPr lang="es" sz="2200" dirty="0" smtClean="0"/>
              <a:t/>
            </a:r>
            <a:br>
              <a:rPr lang="es" sz="2200" dirty="0" smtClean="0"/>
            </a:br>
            <a:r>
              <a:rPr lang="es-ES" sz="1100" u="sng" dirty="0" smtClean="0">
                <a:latin typeface="+mn-lt"/>
              </a:rPr>
              <a:t>Las </a:t>
            </a:r>
            <a:r>
              <a:rPr lang="es-ES" sz="1100" u="sng" dirty="0">
                <a:latin typeface="+mn-lt"/>
              </a:rPr>
              <a:t>inscripciones deberán realizarlas hasta máximo el miércoles 8 de febrero de una de las siguientes formas:</a:t>
            </a:r>
            <a:br>
              <a:rPr lang="es-ES" sz="1100" u="sng" dirty="0">
                <a:latin typeface="+mn-lt"/>
              </a:rPr>
            </a:br>
            <a:r>
              <a:rPr lang="es-ES" sz="1100" u="sng" dirty="0"/>
              <a:t/>
            </a:r>
            <a:br>
              <a:rPr lang="es-ES" sz="1100" u="sng" dirty="0"/>
            </a:br>
            <a:r>
              <a:rPr lang="es-ES" sz="1100" b="0" dirty="0">
                <a:solidFill>
                  <a:srgbClr val="000000"/>
                </a:solidFill>
                <a:latin typeface="Arial"/>
                <a:ea typeface="Arial"/>
                <a:cs typeface="Arial"/>
                <a:sym typeface="Arial"/>
              </a:rPr>
              <a:t>✅ Desde nuestra página web (</a:t>
            </a:r>
            <a:r>
              <a:rPr lang="es-ES" sz="1100" b="0" u="sng" dirty="0">
                <a:solidFill>
                  <a:srgbClr val="4A86E8"/>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www.clgranada.com</a:t>
            </a:r>
            <a:r>
              <a:rPr lang="es-ES" sz="1100" b="0" dirty="0">
                <a:solidFill>
                  <a:srgbClr val="000000"/>
                </a:solidFill>
                <a:latin typeface="Arial"/>
                <a:ea typeface="Arial"/>
                <a:cs typeface="Arial"/>
                <a:sym typeface="Arial"/>
              </a:rPr>
              <a:t>), pinchando en el enlace “INSCRIPCIONES INMERSIONES LINGÜÍSTICAS” y una vez ahí pinchando en el icono </a:t>
            </a:r>
            <a:r>
              <a:rPr lang="es-ES" sz="1100" dirty="0">
                <a:solidFill>
                  <a:srgbClr val="000000"/>
                </a:solidFill>
                <a:latin typeface="Arial"/>
                <a:ea typeface="Arial"/>
                <a:cs typeface="Arial"/>
                <a:sym typeface="Arial"/>
              </a:rPr>
              <a:t>“IES TREVENQUE – 1º ESO” </a:t>
            </a:r>
            <a:r>
              <a:rPr lang="es-ES" sz="1100" b="0" dirty="0">
                <a:solidFill>
                  <a:srgbClr val="000000"/>
                </a:solidFill>
                <a:latin typeface="Arial"/>
                <a:ea typeface="Arial"/>
                <a:cs typeface="Arial"/>
                <a:sym typeface="Arial"/>
              </a:rPr>
              <a:t>tras  lo cual se les abrirá el formulario con todos los datos que deberán rellenar. Una vez pinchen “ENVIAR”, su inscripción habrá quedado hecha y recibirán un justificante de la misma. </a:t>
            </a:r>
            <a:r>
              <a:rPr lang="es-ES" sz="1100" b="0" dirty="0" smtClean="0">
                <a:solidFill>
                  <a:srgbClr val="000000"/>
                </a:solidFill>
                <a:latin typeface="Arial"/>
                <a:ea typeface="Arial"/>
                <a:cs typeface="Arial"/>
                <a:sym typeface="Arial"/>
              </a:rPr>
              <a:t/>
            </a:r>
            <a:br>
              <a:rPr lang="es-ES" sz="1100" b="0" dirty="0" smtClean="0">
                <a:solidFill>
                  <a:srgbClr val="000000"/>
                </a:solidFill>
                <a:latin typeface="Arial"/>
                <a:ea typeface="Arial"/>
                <a:cs typeface="Arial"/>
                <a:sym typeface="Arial"/>
              </a:rPr>
            </a:br>
            <a:r>
              <a:rPr lang="es-ES" sz="1100" b="0" dirty="0">
                <a:solidFill>
                  <a:srgbClr val="000000"/>
                </a:solidFill>
                <a:latin typeface="Arial"/>
                <a:ea typeface="Arial"/>
                <a:cs typeface="Arial"/>
                <a:sym typeface="Arial"/>
              </a:rPr>
              <a:t/>
            </a:r>
            <a:br>
              <a:rPr lang="es-ES" sz="1100" b="0" dirty="0">
                <a:solidFill>
                  <a:srgbClr val="000000"/>
                </a:solidFill>
                <a:latin typeface="Arial"/>
                <a:ea typeface="Arial"/>
                <a:cs typeface="Arial"/>
                <a:sym typeface="Arial"/>
              </a:rPr>
            </a:br>
            <a:r>
              <a:rPr lang="es-ES" sz="1100" b="0" dirty="0">
                <a:solidFill>
                  <a:srgbClr val="000000"/>
                </a:solidFill>
                <a:latin typeface="Arial"/>
                <a:ea typeface="Arial"/>
                <a:cs typeface="Arial"/>
                <a:sym typeface="Arial"/>
              </a:rPr>
              <a:t>✅ Rellenando el boletín de inscripción y la hoja de domiciliación bancaria y enviándolos por e-mail a la dirección </a:t>
            </a:r>
            <a:r>
              <a:rPr lang="es-ES" sz="1100" b="0" dirty="0" smtClean="0">
                <a:solidFill>
                  <a:srgbClr val="000000"/>
                </a:solidFill>
                <a:uFill>
                  <a:noFill/>
                </a:uFill>
                <a:latin typeface="Arial"/>
                <a:ea typeface="Arial"/>
                <a:cs typeface="Arial"/>
                <a:sym typeface="Arial"/>
                <a:hlinkClick r:id="rId4"/>
              </a:rPr>
              <a:t>matriculas@clgranada.com</a:t>
            </a:r>
            <a:r>
              <a:rPr lang="es-ES" sz="1100" b="0" dirty="0" smtClean="0">
                <a:solidFill>
                  <a:srgbClr val="000000"/>
                </a:solidFill>
                <a:uFill>
                  <a:noFill/>
                </a:uFill>
                <a:latin typeface="Arial"/>
                <a:ea typeface="Arial"/>
                <a:cs typeface="Arial"/>
                <a:sym typeface="Arial"/>
              </a:rPr>
              <a:t/>
            </a:r>
            <a:br>
              <a:rPr lang="es-ES" sz="1100" b="0" dirty="0" smtClean="0">
                <a:solidFill>
                  <a:srgbClr val="000000"/>
                </a:solidFill>
                <a:uFill>
                  <a:noFill/>
                </a:uFill>
                <a:latin typeface="Arial"/>
                <a:ea typeface="Arial"/>
                <a:cs typeface="Arial"/>
                <a:sym typeface="Arial"/>
              </a:rPr>
            </a:br>
            <a:r>
              <a:rPr lang="es-ES" sz="1100" b="0" dirty="0">
                <a:solidFill>
                  <a:srgbClr val="000000"/>
                </a:solidFill>
                <a:latin typeface="Arial"/>
                <a:ea typeface="Arial"/>
                <a:cs typeface="Arial"/>
                <a:sym typeface="Arial"/>
              </a:rPr>
              <a:t/>
            </a:r>
            <a:br>
              <a:rPr lang="es-ES" sz="1100" b="0" dirty="0">
                <a:solidFill>
                  <a:srgbClr val="000000"/>
                </a:solidFill>
                <a:latin typeface="Arial"/>
                <a:ea typeface="Arial"/>
                <a:cs typeface="Arial"/>
                <a:sym typeface="Arial"/>
              </a:rPr>
            </a:br>
            <a:r>
              <a:rPr lang="es-ES" sz="1100" b="0" dirty="0">
                <a:solidFill>
                  <a:srgbClr val="000000"/>
                </a:solidFill>
                <a:latin typeface="Arial"/>
                <a:ea typeface="Arial"/>
                <a:cs typeface="Arial"/>
                <a:sym typeface="Arial"/>
              </a:rPr>
              <a:t>✅ Entregando la documentación impresa y firmada al profesor/a de inglés del alumno/a en el instituto</a:t>
            </a:r>
            <a:r>
              <a:rPr lang="es" sz="1100" b="0" dirty="0" smtClean="0">
                <a:solidFill>
                  <a:srgbClr val="000000"/>
                </a:solidFill>
                <a:latin typeface="Arial"/>
                <a:ea typeface="Arial"/>
                <a:cs typeface="Arial"/>
                <a:sym typeface="Arial"/>
              </a:rPr>
              <a:t> </a:t>
            </a:r>
            <a:br>
              <a:rPr lang="es" sz="1100" b="0" dirty="0" smtClean="0">
                <a:solidFill>
                  <a:srgbClr val="000000"/>
                </a:solidFill>
                <a:latin typeface="Arial"/>
                <a:ea typeface="Arial"/>
                <a:cs typeface="Arial"/>
                <a:sym typeface="Arial"/>
              </a:rPr>
            </a:br>
            <a:endParaRPr sz="1300" b="0" dirty="0" smtClean="0">
              <a:solidFill>
                <a:srgbClr val="000000"/>
              </a:solidFill>
              <a:latin typeface="Arial"/>
              <a:ea typeface="Arial"/>
              <a:cs typeface="Arial"/>
              <a:sym typeface="Arial"/>
            </a:endParaRPr>
          </a:p>
          <a:p>
            <a:pPr marL="0" lvl="0" indent="0" algn="ctr" rtl="0">
              <a:spcBef>
                <a:spcPts val="0"/>
              </a:spcBef>
              <a:spcAft>
                <a:spcPts val="0"/>
              </a:spcAft>
              <a:buNone/>
            </a:pPr>
            <a:endParaRPr dirty="0"/>
          </a:p>
        </p:txBody>
      </p:sp>
      <p:pic>
        <p:nvPicPr>
          <p:cNvPr id="222" name="Google Shape;222;p33"/>
          <p:cNvPicPr preferRelativeResize="0"/>
          <p:nvPr/>
        </p:nvPicPr>
        <p:blipFill>
          <a:blip r:embed="rId5">
            <a:alphaModFix/>
          </a:blip>
          <a:stretch>
            <a:fillRect/>
          </a:stretch>
        </p:blipFill>
        <p:spPr>
          <a:xfrm>
            <a:off x="4135956" y="4148136"/>
            <a:ext cx="872074" cy="4066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8" name="Google Shape;228;p34"/>
          <p:cNvPicPr preferRelativeResize="0"/>
          <p:nvPr/>
        </p:nvPicPr>
        <p:blipFill>
          <a:blip r:embed="rId3">
            <a:alphaModFix/>
          </a:blip>
          <a:stretch>
            <a:fillRect/>
          </a:stretch>
        </p:blipFill>
        <p:spPr>
          <a:xfrm>
            <a:off x="1426663" y="802500"/>
            <a:ext cx="6290666" cy="3538500"/>
          </a:xfrm>
          <a:prstGeom prst="rect">
            <a:avLst/>
          </a:prstGeom>
          <a:noFill/>
          <a:ln>
            <a:noFill/>
          </a:ln>
        </p:spPr>
      </p:pic>
      <p:sp>
        <p:nvSpPr>
          <p:cNvPr id="229" name="Google Shape;229;p34"/>
          <p:cNvSpPr txBox="1"/>
          <p:nvPr/>
        </p:nvSpPr>
        <p:spPr>
          <a:xfrm>
            <a:off x="2589150" y="1876950"/>
            <a:ext cx="3965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4800" b="1">
                <a:solidFill>
                  <a:schemeClr val="lt1"/>
                </a:solidFill>
                <a:latin typeface="Source Code Pro"/>
                <a:ea typeface="Source Code Pro"/>
                <a:cs typeface="Source Code Pro"/>
                <a:sym typeface="Source Code Pro"/>
              </a:rPr>
              <a:t>PREGUNTAS?</a:t>
            </a:r>
            <a:endParaRPr sz="4800" b="1">
              <a:solidFill>
                <a:schemeClr val="lt1"/>
              </a:solidFill>
              <a:latin typeface="Source Code Pro"/>
              <a:ea typeface="Source Code Pro"/>
              <a:cs typeface="Source Code Pro"/>
              <a:sym typeface="Source Code Pro"/>
            </a:endParaRPr>
          </a:p>
        </p:txBody>
      </p:sp>
      <p:pic>
        <p:nvPicPr>
          <p:cNvPr id="230" name="Google Shape;230;p34"/>
          <p:cNvPicPr preferRelativeResize="0"/>
          <p:nvPr/>
        </p:nvPicPr>
        <p:blipFill rotWithShape="1">
          <a:blip r:embed="rId4">
            <a:alphaModFix/>
          </a:blip>
          <a:srcRect b="32863"/>
          <a:stretch/>
        </p:blipFill>
        <p:spPr>
          <a:xfrm>
            <a:off x="6583275" y="3985975"/>
            <a:ext cx="1134049" cy="355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156750" y="97100"/>
            <a:ext cx="4262700" cy="171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¿dónde?</a:t>
            </a:r>
            <a:endParaRPr/>
          </a:p>
        </p:txBody>
      </p:sp>
      <p:sp>
        <p:nvSpPr>
          <p:cNvPr id="76" name="Google Shape;76;p15"/>
          <p:cNvSpPr txBox="1">
            <a:spLocks noGrp="1"/>
          </p:cNvSpPr>
          <p:nvPr>
            <p:ph type="subTitle" idx="1"/>
          </p:nvPr>
        </p:nvSpPr>
        <p:spPr>
          <a:xfrm>
            <a:off x="382050" y="1932100"/>
            <a:ext cx="4110300" cy="70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b="1">
                <a:solidFill>
                  <a:srgbClr val="4A86E8"/>
                </a:solidFill>
                <a:latin typeface="Arial"/>
                <a:ea typeface="Arial"/>
                <a:cs typeface="Arial"/>
                <a:sym typeface="Arial"/>
              </a:rPr>
              <a:t>Hotel Reino Nevado (***) / </a:t>
            </a:r>
            <a:br>
              <a:rPr lang="es" b="1">
                <a:solidFill>
                  <a:srgbClr val="4A86E8"/>
                </a:solidFill>
                <a:latin typeface="Arial"/>
                <a:ea typeface="Arial"/>
                <a:cs typeface="Arial"/>
                <a:sym typeface="Arial"/>
              </a:rPr>
            </a:br>
            <a:r>
              <a:rPr lang="es" b="1">
                <a:solidFill>
                  <a:srgbClr val="4A86E8"/>
                </a:solidFill>
                <a:latin typeface="Arial"/>
                <a:ea typeface="Arial"/>
                <a:cs typeface="Arial"/>
                <a:sym typeface="Arial"/>
              </a:rPr>
              <a:t>Hotel Nevasur (***)</a:t>
            </a:r>
            <a:endParaRPr b="1">
              <a:solidFill>
                <a:srgbClr val="4A86E8"/>
              </a:solidFill>
              <a:latin typeface="Arial"/>
              <a:ea typeface="Arial"/>
              <a:cs typeface="Arial"/>
              <a:sym typeface="Arial"/>
            </a:endParaRPr>
          </a:p>
          <a:p>
            <a:pPr marL="0" lvl="0" indent="0" algn="just" rtl="0">
              <a:spcBef>
                <a:spcPts val="0"/>
              </a:spcBef>
              <a:spcAft>
                <a:spcPts val="0"/>
              </a:spcAft>
              <a:buNone/>
            </a:pPr>
            <a:r>
              <a:rPr lang="es" sz="2000">
                <a:solidFill>
                  <a:srgbClr val="000000"/>
                </a:solidFill>
              </a:rPr>
              <a:t/>
            </a:r>
            <a:br>
              <a:rPr lang="es" sz="2000">
                <a:solidFill>
                  <a:srgbClr val="000000"/>
                </a:solidFill>
              </a:rPr>
            </a:br>
            <a:endParaRPr sz="1100">
              <a:solidFill>
                <a:srgbClr val="000000"/>
              </a:solidFill>
            </a:endParaRPr>
          </a:p>
        </p:txBody>
      </p:sp>
      <p:sp>
        <p:nvSpPr>
          <p:cNvPr id="77" name="Google Shape;77;p15"/>
          <p:cNvSpPr/>
          <p:nvPr/>
        </p:nvSpPr>
        <p:spPr>
          <a:xfrm>
            <a:off x="4492425" y="-35197"/>
            <a:ext cx="4681200" cy="43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78;p15"/>
          <p:cNvPicPr preferRelativeResize="0"/>
          <p:nvPr/>
        </p:nvPicPr>
        <p:blipFill>
          <a:blip r:embed="rId3">
            <a:alphaModFix/>
          </a:blip>
          <a:stretch>
            <a:fillRect/>
          </a:stretch>
        </p:blipFill>
        <p:spPr>
          <a:xfrm>
            <a:off x="7634175" y="4388650"/>
            <a:ext cx="1509827" cy="704076"/>
          </a:xfrm>
          <a:prstGeom prst="rect">
            <a:avLst/>
          </a:prstGeom>
          <a:noFill/>
          <a:ln>
            <a:noFill/>
          </a:ln>
        </p:spPr>
      </p:pic>
      <p:sp>
        <p:nvSpPr>
          <p:cNvPr id="79" name="Google Shape;79;p15"/>
          <p:cNvSpPr/>
          <p:nvPr/>
        </p:nvSpPr>
        <p:spPr>
          <a:xfrm>
            <a:off x="4492425" y="4094402"/>
            <a:ext cx="4773300" cy="106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a:blip r:embed="rId3">
            <a:alphaModFix/>
          </a:blip>
          <a:stretch>
            <a:fillRect/>
          </a:stretch>
        </p:blipFill>
        <p:spPr>
          <a:xfrm>
            <a:off x="156749" y="4563900"/>
            <a:ext cx="1134049" cy="528824"/>
          </a:xfrm>
          <a:prstGeom prst="rect">
            <a:avLst/>
          </a:prstGeom>
          <a:noFill/>
          <a:ln>
            <a:noFill/>
          </a:ln>
        </p:spPr>
      </p:pic>
      <p:sp>
        <p:nvSpPr>
          <p:cNvPr id="81" name="Google Shape;81;p15"/>
          <p:cNvSpPr txBox="1"/>
          <p:nvPr/>
        </p:nvSpPr>
        <p:spPr>
          <a:xfrm>
            <a:off x="799475" y="2738375"/>
            <a:ext cx="3318300" cy="1185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300"/>
              <a:t>Situados en la zona media de la estación de esquí de Sierra Nevada, es el lugar ideal para desarrollar nuestra Inmersión Lingüística, a tan solo 30 minutos Granada  pero </a:t>
            </a:r>
            <a:r>
              <a:rPr lang="es" sz="1300">
                <a:solidFill>
                  <a:schemeClr val="accent5"/>
                </a:solidFill>
              </a:rPr>
              <a:t>en plena naturaleza</a:t>
            </a:r>
            <a:r>
              <a:rPr lang="es" sz="1100"/>
              <a:t> </a:t>
            </a:r>
            <a:endParaRPr/>
          </a:p>
        </p:txBody>
      </p:sp>
      <p:pic>
        <p:nvPicPr>
          <p:cNvPr id="82" name="Google Shape;82;p15"/>
          <p:cNvPicPr preferRelativeResize="0"/>
          <p:nvPr/>
        </p:nvPicPr>
        <p:blipFill>
          <a:blip r:embed="rId4">
            <a:alphaModFix/>
          </a:blip>
          <a:stretch>
            <a:fillRect/>
          </a:stretch>
        </p:blipFill>
        <p:spPr>
          <a:xfrm>
            <a:off x="5065525" y="228928"/>
            <a:ext cx="3318299" cy="2193371"/>
          </a:xfrm>
          <a:prstGeom prst="rect">
            <a:avLst/>
          </a:prstGeom>
          <a:noFill/>
          <a:ln w="9525" cap="flat" cmpd="sng">
            <a:solidFill>
              <a:schemeClr val="lt1"/>
            </a:solidFill>
            <a:prstDash val="solid"/>
            <a:round/>
            <a:headEnd type="none" w="sm" len="sm"/>
            <a:tailEnd type="none" w="sm" len="sm"/>
          </a:ln>
        </p:spPr>
      </p:pic>
      <p:pic>
        <p:nvPicPr>
          <p:cNvPr id="83" name="Google Shape;83;p15"/>
          <p:cNvPicPr preferRelativeResize="0"/>
          <p:nvPr/>
        </p:nvPicPr>
        <p:blipFill>
          <a:blip r:embed="rId5">
            <a:alphaModFix/>
          </a:blip>
          <a:stretch>
            <a:fillRect/>
          </a:stretch>
        </p:blipFill>
        <p:spPr>
          <a:xfrm>
            <a:off x="5065525" y="2503030"/>
            <a:ext cx="3318300" cy="2452669"/>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579200" y="802500"/>
            <a:ext cx="40254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4000"/>
          </a:p>
          <a:p>
            <a:pPr marL="0" lvl="0" indent="0" algn="just" rtl="0">
              <a:lnSpc>
                <a:spcPct val="90000"/>
              </a:lnSpc>
              <a:spcBef>
                <a:spcPts val="1000"/>
              </a:spcBef>
              <a:spcAft>
                <a:spcPts val="0"/>
              </a:spcAft>
              <a:buNone/>
            </a:pPr>
            <a:r>
              <a:rPr lang="es" sz="4000"/>
              <a:t>   </a:t>
            </a:r>
            <a:r>
              <a:rPr lang="es" sz="4700"/>
              <a:t>Hotel reino nevado</a:t>
            </a:r>
            <a:endParaRPr sz="2300" b="0">
              <a:solidFill>
                <a:srgbClr val="000000"/>
              </a:solidFill>
              <a:latin typeface="Arial"/>
              <a:ea typeface="Arial"/>
              <a:cs typeface="Arial"/>
              <a:sym typeface="Arial"/>
            </a:endParaRPr>
          </a:p>
          <a:p>
            <a:pPr marL="0" lvl="0" indent="0" algn="just" rtl="0">
              <a:lnSpc>
                <a:spcPct val="90000"/>
              </a:lnSpc>
              <a:spcBef>
                <a:spcPts val="1000"/>
              </a:spcBef>
              <a:spcAft>
                <a:spcPts val="0"/>
              </a:spcAft>
              <a:buNone/>
            </a:pPr>
            <a:endParaRPr sz="1300" b="0">
              <a:solidFill>
                <a:srgbClr val="000000"/>
              </a:solidFill>
              <a:latin typeface="Arial"/>
              <a:ea typeface="Arial"/>
              <a:cs typeface="Arial"/>
              <a:sym typeface="Arial"/>
            </a:endParaRPr>
          </a:p>
          <a:p>
            <a:pPr marL="0" lvl="0" indent="0" algn="ctr" rtl="0">
              <a:spcBef>
                <a:spcPts val="0"/>
              </a:spcBef>
              <a:spcAft>
                <a:spcPts val="0"/>
              </a:spcAft>
              <a:buNone/>
            </a:pPr>
            <a:endParaRPr/>
          </a:p>
        </p:txBody>
      </p:sp>
      <p:pic>
        <p:nvPicPr>
          <p:cNvPr id="89" name="Google Shape;89;p16"/>
          <p:cNvPicPr preferRelativeResize="0"/>
          <p:nvPr/>
        </p:nvPicPr>
        <p:blipFill>
          <a:blip r:embed="rId3">
            <a:alphaModFix/>
          </a:blip>
          <a:stretch>
            <a:fillRect/>
          </a:stretch>
        </p:blipFill>
        <p:spPr>
          <a:xfrm>
            <a:off x="4059776" y="3703450"/>
            <a:ext cx="1040374" cy="485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279575" y="4253300"/>
            <a:ext cx="3142894" cy="7008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a:t>zonas comunes</a:t>
            </a:r>
            <a:endParaRPr/>
          </a:p>
        </p:txBody>
      </p:sp>
      <p:pic>
        <p:nvPicPr>
          <p:cNvPr id="95" name="Google Shape;95;p17"/>
          <p:cNvPicPr preferRelativeResize="0"/>
          <p:nvPr/>
        </p:nvPicPr>
        <p:blipFill>
          <a:blip r:embed="rId3">
            <a:alphaModFix/>
          </a:blip>
          <a:stretch>
            <a:fillRect/>
          </a:stretch>
        </p:blipFill>
        <p:spPr>
          <a:xfrm>
            <a:off x="331825" y="862149"/>
            <a:ext cx="4155265" cy="2684417"/>
          </a:xfrm>
          <a:prstGeom prst="rect">
            <a:avLst/>
          </a:prstGeom>
          <a:noFill/>
          <a:ln>
            <a:noFill/>
          </a:ln>
        </p:spPr>
      </p:pic>
      <p:pic>
        <p:nvPicPr>
          <p:cNvPr id="96" name="Google Shape;96;p17"/>
          <p:cNvPicPr preferRelativeResize="0"/>
          <p:nvPr/>
        </p:nvPicPr>
        <p:blipFill>
          <a:blip r:embed="rId4">
            <a:alphaModFix/>
          </a:blip>
          <a:stretch>
            <a:fillRect/>
          </a:stretch>
        </p:blipFill>
        <p:spPr>
          <a:xfrm>
            <a:off x="5472913" y="171951"/>
            <a:ext cx="3207355" cy="2394900"/>
          </a:xfrm>
          <a:prstGeom prst="rect">
            <a:avLst/>
          </a:prstGeom>
          <a:noFill/>
          <a:ln>
            <a:noFill/>
          </a:ln>
        </p:spPr>
      </p:pic>
      <p:pic>
        <p:nvPicPr>
          <p:cNvPr id="100" name="Google Shape;100;p17"/>
          <p:cNvPicPr preferRelativeResize="0"/>
          <p:nvPr/>
        </p:nvPicPr>
        <p:blipFill>
          <a:blip r:embed="rId5">
            <a:alphaModFix/>
          </a:blip>
          <a:stretch>
            <a:fillRect/>
          </a:stretch>
        </p:blipFill>
        <p:spPr>
          <a:xfrm>
            <a:off x="4976947" y="2736668"/>
            <a:ext cx="3226527" cy="22990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279575" y="4253300"/>
            <a:ext cx="3096900" cy="7008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a:t>zonas comunes</a:t>
            </a:r>
            <a:endParaRPr/>
          </a:p>
        </p:txBody>
      </p:sp>
      <p:pic>
        <p:nvPicPr>
          <p:cNvPr id="97" name="Google Shape;97;p17"/>
          <p:cNvPicPr preferRelativeResize="0"/>
          <p:nvPr/>
        </p:nvPicPr>
        <p:blipFill>
          <a:blip r:embed="rId3">
            <a:alphaModFix/>
          </a:blip>
          <a:stretch>
            <a:fillRect/>
          </a:stretch>
        </p:blipFill>
        <p:spPr>
          <a:xfrm>
            <a:off x="4212709" y="2862071"/>
            <a:ext cx="3141673" cy="2199785"/>
          </a:xfrm>
          <a:prstGeom prst="rect">
            <a:avLst/>
          </a:prstGeom>
          <a:noFill/>
          <a:ln>
            <a:noFill/>
          </a:ln>
        </p:spPr>
      </p:pic>
      <p:pic>
        <p:nvPicPr>
          <p:cNvPr id="98" name="Google Shape;98;p17"/>
          <p:cNvPicPr preferRelativeResize="0"/>
          <p:nvPr/>
        </p:nvPicPr>
        <p:blipFill>
          <a:blip r:embed="rId4">
            <a:alphaModFix/>
          </a:blip>
          <a:stretch>
            <a:fillRect/>
          </a:stretch>
        </p:blipFill>
        <p:spPr>
          <a:xfrm>
            <a:off x="387257" y="600891"/>
            <a:ext cx="3420565" cy="2527663"/>
          </a:xfrm>
          <a:prstGeom prst="rect">
            <a:avLst/>
          </a:prstGeom>
          <a:noFill/>
          <a:ln>
            <a:noFill/>
          </a:ln>
        </p:spPr>
      </p:pic>
      <p:pic>
        <p:nvPicPr>
          <p:cNvPr id="99" name="Google Shape;99;p17"/>
          <p:cNvPicPr preferRelativeResize="0"/>
          <p:nvPr/>
        </p:nvPicPr>
        <p:blipFill>
          <a:blip r:embed="rId5">
            <a:alphaModFix/>
          </a:blip>
          <a:stretch>
            <a:fillRect/>
          </a:stretch>
        </p:blipFill>
        <p:spPr>
          <a:xfrm>
            <a:off x="5038108" y="136556"/>
            <a:ext cx="3629097" cy="25152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body" idx="1"/>
          </p:nvPr>
        </p:nvSpPr>
        <p:spPr>
          <a:xfrm>
            <a:off x="279575" y="4177100"/>
            <a:ext cx="2503500" cy="7008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a:t>Amplio comedor </a:t>
            </a:r>
            <a:endParaRPr/>
          </a:p>
        </p:txBody>
      </p:sp>
      <p:pic>
        <p:nvPicPr>
          <p:cNvPr id="106" name="Google Shape;106;p18"/>
          <p:cNvPicPr preferRelativeResize="0"/>
          <p:nvPr/>
        </p:nvPicPr>
        <p:blipFill>
          <a:blip r:embed="rId3">
            <a:alphaModFix/>
          </a:blip>
          <a:stretch>
            <a:fillRect/>
          </a:stretch>
        </p:blipFill>
        <p:spPr>
          <a:xfrm>
            <a:off x="3837165" y="629350"/>
            <a:ext cx="2634986" cy="1747850"/>
          </a:xfrm>
          <a:prstGeom prst="rect">
            <a:avLst/>
          </a:prstGeom>
          <a:noFill/>
          <a:ln>
            <a:noFill/>
          </a:ln>
        </p:spPr>
      </p:pic>
      <p:pic>
        <p:nvPicPr>
          <p:cNvPr id="107" name="Google Shape;107;p18"/>
          <p:cNvPicPr preferRelativeResize="0"/>
          <p:nvPr/>
        </p:nvPicPr>
        <p:blipFill>
          <a:blip r:embed="rId4">
            <a:alphaModFix/>
          </a:blip>
          <a:stretch>
            <a:fillRect/>
          </a:stretch>
        </p:blipFill>
        <p:spPr>
          <a:xfrm>
            <a:off x="3837175" y="2779779"/>
            <a:ext cx="5306824" cy="2246721"/>
          </a:xfrm>
          <a:prstGeom prst="rect">
            <a:avLst/>
          </a:prstGeom>
          <a:noFill/>
          <a:ln>
            <a:noFill/>
          </a:ln>
        </p:spPr>
      </p:pic>
      <p:pic>
        <p:nvPicPr>
          <p:cNvPr id="108" name="Google Shape;108;p18"/>
          <p:cNvPicPr preferRelativeResize="0"/>
          <p:nvPr/>
        </p:nvPicPr>
        <p:blipFill>
          <a:blip r:embed="rId5">
            <a:alphaModFix/>
          </a:blip>
          <a:stretch>
            <a:fillRect/>
          </a:stretch>
        </p:blipFill>
        <p:spPr>
          <a:xfrm>
            <a:off x="60250" y="639525"/>
            <a:ext cx="3588950" cy="2691724"/>
          </a:xfrm>
          <a:prstGeom prst="rect">
            <a:avLst/>
          </a:prstGeom>
          <a:noFill/>
          <a:ln>
            <a:noFill/>
          </a:ln>
        </p:spPr>
      </p:pic>
      <p:pic>
        <p:nvPicPr>
          <p:cNvPr id="109" name="Google Shape;109;p18"/>
          <p:cNvPicPr preferRelativeResize="0"/>
          <p:nvPr/>
        </p:nvPicPr>
        <p:blipFill>
          <a:blip r:embed="rId6">
            <a:alphaModFix/>
          </a:blip>
          <a:stretch>
            <a:fillRect/>
          </a:stretch>
        </p:blipFill>
        <p:spPr>
          <a:xfrm>
            <a:off x="6528762" y="629350"/>
            <a:ext cx="2615238" cy="1747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body" idx="1"/>
          </p:nvPr>
        </p:nvSpPr>
        <p:spPr>
          <a:xfrm>
            <a:off x="4736750" y="4363450"/>
            <a:ext cx="4033500" cy="681000"/>
          </a:xfrm>
          <a:prstGeom prst="rect">
            <a:avLst/>
          </a:prstGeom>
          <a:solidFill>
            <a:schemeClr val="accent6"/>
          </a:solidFill>
        </p:spPr>
        <p:txBody>
          <a:bodyPr spcFirstLastPara="1" wrap="square" lIns="91425" tIns="91425" rIns="91425" bIns="91425" anchor="ctr" anchorCtr="0">
            <a:noAutofit/>
          </a:bodyPr>
          <a:lstStyle/>
          <a:p>
            <a:pPr marL="0" lvl="0" indent="0" algn="l" rtl="0">
              <a:spcBef>
                <a:spcPts val="0"/>
              </a:spcBef>
              <a:spcAft>
                <a:spcPts val="0"/>
              </a:spcAft>
              <a:buNone/>
            </a:pPr>
            <a:r>
              <a:rPr lang="es"/>
              <a:t>HABITACIONES DOBLES, TRIPLES Y CUÁDRUPLES</a:t>
            </a:r>
            <a:endParaRPr/>
          </a:p>
        </p:txBody>
      </p:sp>
      <p:pic>
        <p:nvPicPr>
          <p:cNvPr id="115" name="Google Shape;115;p19"/>
          <p:cNvPicPr preferRelativeResize="0"/>
          <p:nvPr/>
        </p:nvPicPr>
        <p:blipFill rotWithShape="1">
          <a:blip r:embed="rId3">
            <a:alphaModFix/>
          </a:blip>
          <a:srcRect l="8102" r="8102"/>
          <a:stretch/>
        </p:blipFill>
        <p:spPr>
          <a:xfrm>
            <a:off x="4613025" y="1075425"/>
            <a:ext cx="4157224" cy="2723850"/>
          </a:xfrm>
          <a:prstGeom prst="rect">
            <a:avLst/>
          </a:prstGeom>
          <a:noFill/>
          <a:ln>
            <a:noFill/>
          </a:ln>
        </p:spPr>
      </p:pic>
      <p:pic>
        <p:nvPicPr>
          <p:cNvPr id="116" name="Google Shape;116;p19"/>
          <p:cNvPicPr preferRelativeResize="0"/>
          <p:nvPr/>
        </p:nvPicPr>
        <p:blipFill>
          <a:blip r:embed="rId4">
            <a:alphaModFix/>
          </a:blip>
          <a:stretch>
            <a:fillRect/>
          </a:stretch>
        </p:blipFill>
        <p:spPr>
          <a:xfrm>
            <a:off x="446300" y="187725"/>
            <a:ext cx="3204675" cy="2407653"/>
          </a:xfrm>
          <a:prstGeom prst="rect">
            <a:avLst/>
          </a:prstGeom>
          <a:noFill/>
          <a:ln>
            <a:noFill/>
          </a:ln>
        </p:spPr>
      </p:pic>
      <p:pic>
        <p:nvPicPr>
          <p:cNvPr id="117" name="Google Shape;117;p19"/>
          <p:cNvPicPr preferRelativeResize="0"/>
          <p:nvPr/>
        </p:nvPicPr>
        <p:blipFill>
          <a:blip r:embed="rId5">
            <a:alphaModFix/>
          </a:blip>
          <a:stretch>
            <a:fillRect/>
          </a:stretch>
        </p:blipFill>
        <p:spPr>
          <a:xfrm>
            <a:off x="446300" y="2766300"/>
            <a:ext cx="3204675" cy="2125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2579200" y="802500"/>
            <a:ext cx="40254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4000"/>
          </a:p>
          <a:p>
            <a:pPr marL="0" lvl="0" indent="0" algn="just" rtl="0">
              <a:lnSpc>
                <a:spcPct val="90000"/>
              </a:lnSpc>
              <a:spcBef>
                <a:spcPts val="1000"/>
              </a:spcBef>
              <a:spcAft>
                <a:spcPts val="0"/>
              </a:spcAft>
              <a:buNone/>
            </a:pPr>
            <a:r>
              <a:rPr lang="es" sz="4000"/>
              <a:t>        </a:t>
            </a:r>
            <a:r>
              <a:rPr lang="es" sz="4700"/>
              <a:t>Hotel Nevasur</a:t>
            </a:r>
            <a:endParaRPr sz="2300" b="0">
              <a:solidFill>
                <a:srgbClr val="000000"/>
              </a:solidFill>
              <a:latin typeface="Arial"/>
              <a:ea typeface="Arial"/>
              <a:cs typeface="Arial"/>
              <a:sym typeface="Arial"/>
            </a:endParaRPr>
          </a:p>
          <a:p>
            <a:pPr marL="0" lvl="0" indent="0" algn="just" rtl="0">
              <a:lnSpc>
                <a:spcPct val="90000"/>
              </a:lnSpc>
              <a:spcBef>
                <a:spcPts val="1000"/>
              </a:spcBef>
              <a:spcAft>
                <a:spcPts val="0"/>
              </a:spcAft>
              <a:buNone/>
            </a:pPr>
            <a:endParaRPr sz="1300" b="0">
              <a:solidFill>
                <a:srgbClr val="000000"/>
              </a:solidFill>
              <a:latin typeface="Arial"/>
              <a:ea typeface="Arial"/>
              <a:cs typeface="Arial"/>
              <a:sym typeface="Arial"/>
            </a:endParaRPr>
          </a:p>
          <a:p>
            <a:pPr marL="0" lvl="0" indent="0" algn="ctr" rtl="0">
              <a:spcBef>
                <a:spcPts val="0"/>
              </a:spcBef>
              <a:spcAft>
                <a:spcPts val="0"/>
              </a:spcAft>
              <a:buNone/>
            </a:pPr>
            <a:endParaRPr/>
          </a:p>
        </p:txBody>
      </p:sp>
      <p:pic>
        <p:nvPicPr>
          <p:cNvPr id="123" name="Google Shape;123;p20"/>
          <p:cNvPicPr preferRelativeResize="0"/>
          <p:nvPr/>
        </p:nvPicPr>
        <p:blipFill>
          <a:blip r:embed="rId3">
            <a:alphaModFix/>
          </a:blip>
          <a:stretch>
            <a:fillRect/>
          </a:stretch>
        </p:blipFill>
        <p:spPr>
          <a:xfrm>
            <a:off x="4059776" y="3703450"/>
            <a:ext cx="1040374" cy="485150"/>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630</Words>
  <Application>Microsoft Office PowerPoint</Application>
  <PresentationFormat>Presentación en pantalla (16:9)</PresentationFormat>
  <Paragraphs>95</Paragraphs>
  <Slides>25</Slides>
  <Notes>25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Arial</vt:lpstr>
      <vt:lpstr>Amatic SC</vt:lpstr>
      <vt:lpstr>Comfortaa</vt:lpstr>
      <vt:lpstr>Source Code Pro</vt:lpstr>
      <vt:lpstr>Beach Day</vt:lpstr>
      <vt:lpstr>Presentación de PowerPoint</vt:lpstr>
      <vt:lpstr>¿QUÉ ES?</vt:lpstr>
      <vt:lpstr>¿dónde?</vt:lpstr>
      <vt:lpstr>    Hotel reino nevado  </vt:lpstr>
      <vt:lpstr>Presentación de PowerPoint</vt:lpstr>
      <vt:lpstr>Presentación de PowerPoint</vt:lpstr>
      <vt:lpstr>Presentación de PowerPoint</vt:lpstr>
      <vt:lpstr>Presentación de PowerPoint</vt:lpstr>
      <vt:lpstr>         Hotel Nevasur  </vt:lpstr>
      <vt:lpstr>Presentación de PowerPoint</vt:lpstr>
      <vt:lpstr>Presentación de PowerPoint</vt:lpstr>
      <vt:lpstr> ACTIVIDADES  </vt:lpstr>
      <vt:lpstr>Presentación de PowerPoint</vt:lpstr>
      <vt:lpstr>Presentación de PowerPoint</vt:lpstr>
      <vt:lpstr>Presentación de PowerPoint</vt:lpstr>
      <vt:lpstr>                   METODOLOGÍA Y PROGRAMACIÓN ✅ Inmersión total en inglés las 24 horas ✅ Profesores Nativos con titulación superior ✅ Médico/nutricionista las 24 horas ✅ Monitores de deportes con nivel C1/C2 ✅ 1 Monitor para cada 10 alumnos ✅ Se facilitará todo el material necesario a los alumnos. El profesor de cada grupo permanecerá con él durante todo el día (talleres, comidas, actividades) consiguiendo el objetivo de inmersión total en inglés. Los alumnos serán separados por grupos.  </vt:lpstr>
      <vt:lpstr>¿Cuándo?.....................  </vt:lpstr>
      <vt:lpstr>Horario PRIMER día</vt:lpstr>
      <vt:lpstr>Horario SEGUNDO día</vt:lpstr>
      <vt:lpstr>Horario TERCER día</vt:lpstr>
      <vt:lpstr>PRECIO Y FORMA DE PAGO.</vt:lpstr>
      <vt:lpstr>EL PRECIO INCLUYE.</vt:lpstr>
      <vt:lpstr>COMUNICACIÓN CON LAS FAMILIAS.</vt:lpstr>
      <vt:lpstr>                INSCRIPCIÓN CÓMODA FÁCIL Y SEGURA  Las inscripciones deberán realizarlas hasta máximo el miércoles 8 de febrero de una de las siguientes formas:  ✅ Desde nuestra página web (www.clgranada.com), pinchando en el enlace “INSCRIPCIONES INMERSIONES LINGÜÍSTICAS” y una vez ahí pinchando en el icono “IES TREVENQUE – 1º ESO” tras  lo cual se les abrirá el formulario con todos los datos que deberán rellenar. Una vez pinchen “ENVIAR”, su inscripción habrá quedado hecha y recibirán un justificante de la misma.   ✅ Rellenando el boletín de inscripción y la hoja de domiciliación bancaria y enviándolos por e-mail a la dirección matriculas@clgranada.com  ✅ Entregando la documentación impresa y firmada al profesor/a de inglés del alumno/a en el instituto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Carlos Martínez-Única</dc:creator>
  <cp:lastModifiedBy>Carlos Martinez-Unica</cp:lastModifiedBy>
  <cp:revision>7</cp:revision>
  <dcterms:modified xsi:type="dcterms:W3CDTF">2023-01-30T10:46:03Z</dcterms:modified>
</cp:coreProperties>
</file>