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260" r:id="rId4"/>
    <p:sldId id="262" r:id="rId5"/>
    <p:sldId id="263" r:id="rId6"/>
    <p:sldId id="264" r:id="rId7"/>
    <p:sldId id="266" r:id="rId8"/>
    <p:sldId id="258" r:id="rId9"/>
  </p:sldIdLst>
  <p:sldSz cx="12192000" cy="6858000"/>
  <p:notesSz cx="6858000" cy="9144000"/>
  <p:defaultTextStyle>
    <a:defPPr rtl="0"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FCC907-3573-45DA-AD44-E0764AB78F8C}" v="1183" dt="2022-06-11T21:42:27.3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4" autoAdjust="0"/>
    <p:restoredTop sz="94660"/>
  </p:normalViewPr>
  <p:slideViewPr>
    <p:cSldViewPr snapToGrid="0">
      <p:cViewPr varScale="1">
        <p:scale>
          <a:sx n="82" d="100"/>
          <a:sy n="82" d="100"/>
        </p:scale>
        <p:origin x="58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1" d="100"/>
          <a:sy n="71" d="100"/>
        </p:scale>
        <p:origin x="4188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86C71DCA-E3DA-4F38-A66A-D6DB45F0C9C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4C53BD0-D319-41A6-B459-C68B317BD6F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D1B6AC-BE30-4A1E-B1C2-11C0D3586F34}" type="datetimeFigureOut">
              <a:rPr lang="es-ES" smtClean="0"/>
              <a:t>11/06/2022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8E3A32A-00CD-463B-9515-9F088BA6E2E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EEAC487-B3FF-486A-8793-9041C4C172F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27ED90-78F1-43EB-ADB3-A6697A0B12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7727789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noProof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E260D-A2CB-4A60-B964-B0EAAC469890}" type="datetimeFigureOut">
              <a:rPr lang="es-ES" noProof="0" smtClean="0"/>
              <a:t>11/06/2022</a:t>
            </a:fld>
            <a:endParaRPr lang="es-ES" noProof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noProof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/>
              <a:t>Haga clic para modificar los estilos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noProof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347650-F839-47EB-BD66-81FAD4E86810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27245662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347650-F839-47EB-BD66-81FAD4E86810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8441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rtlCol="0" anchor="b">
            <a:normAutofit/>
          </a:bodyPr>
          <a:lstStyle>
            <a:lvl1pPr algn="l">
              <a:defRPr sz="660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 rtlCol="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A2203CE-38EF-4CDB-93A8-6A537CA5EB08}" type="datetime1">
              <a:rPr lang="es-ES" noProof="0" smtClean="0"/>
              <a:t>11/06/2022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  <p:cxnSp>
        <p:nvCxnSpPr>
          <p:cNvPr id="15" name="Conector recto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5BBDAD-5A57-4146-A057-D221D973C67F}" type="datetime1">
              <a:rPr lang="es-ES" noProof="0" smtClean="0"/>
              <a:t>11/06/2022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  <p:cxnSp>
        <p:nvCxnSpPr>
          <p:cNvPr id="26" name="Conector recto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 rtlCol="0"/>
          <a:lstStyle>
            <a:lvl1pPr algn="l"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4B75C98-E1DD-4B4E-B6EE-0532F86E8402}" type="datetime1">
              <a:rPr lang="es-ES" noProof="0" smtClean="0"/>
              <a:t>11/06/2022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  <p:cxnSp>
        <p:nvCxnSpPr>
          <p:cNvPr id="15" name="Conector recto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 rtlCol="0" anchor="t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030D7C7-4EAD-4D20-8855-8E5037CB499C}" type="datetime1">
              <a:rPr lang="es-ES" noProof="0" smtClean="0"/>
              <a:t>11/06/2022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  <p:cxnSp>
        <p:nvCxnSpPr>
          <p:cNvPr id="33" name="Conector recto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rtlCol="0" anchor="b">
            <a:normAutofit/>
          </a:bodyPr>
          <a:lstStyle>
            <a:lvl1pPr algn="l">
              <a:defRPr sz="360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 rtlCol="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B241E65-A6C8-4185-9FCE-0961F8FB0FE2}" type="datetime1">
              <a:rPr lang="es-ES" noProof="0" smtClean="0"/>
              <a:t>11/06/2022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  <p:cxnSp>
        <p:nvCxnSpPr>
          <p:cNvPr id="15" name="Conector recto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1EFD7CD-0116-47D7-8095-1628A5D14608}" type="datetime1">
              <a:rPr lang="es-ES" noProof="0" smtClean="0"/>
              <a:t>11/06/2022</a:t>
            </a:fld>
            <a:endParaRPr lang="es-ES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  <p:cxnSp>
        <p:nvCxnSpPr>
          <p:cNvPr id="35" name="Conector recto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3DFB916-A731-4AB9-A0FA-FB853B54C4B4}" type="datetime1">
              <a:rPr lang="es-ES" noProof="0" smtClean="0"/>
              <a:t>11/06/2022</a:t>
            </a:fld>
            <a:endParaRPr lang="es-ES" noProof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  <p:cxnSp>
        <p:nvCxnSpPr>
          <p:cNvPr id="29" name="Conector recto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73F29DA-0301-4CF1-9453-104D66F4DA6E}" type="datetime1">
              <a:rPr lang="es-ES" noProof="0" smtClean="0"/>
              <a:t>11/06/2022</a:t>
            </a:fld>
            <a:endParaRPr lang="es-ES" noProof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  <p:cxnSp>
        <p:nvCxnSpPr>
          <p:cNvPr id="25" name="Conector recto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CE90C3C-AB74-4FF1-BEF8-F7A15AA35604}" type="datetime1">
              <a:rPr lang="es-ES" noProof="0" smtClean="0"/>
              <a:t>11/06/2022</a:t>
            </a:fld>
            <a:endParaRPr lang="es-ES" noProof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rtlCol="0" anchor="b">
            <a:normAutofit/>
          </a:bodyPr>
          <a:lstStyle>
            <a:lvl1pPr algn="l">
              <a:defRPr sz="240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rtlCol="0" anchor="ctr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 rtlCol="0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C943C99-EA50-4206-80C8-5D419894145D}" type="datetime1">
              <a:rPr lang="es-ES" noProof="0" smtClean="0"/>
              <a:t>11/06/2022</a:t>
            </a:fld>
            <a:endParaRPr lang="es-ES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  <p:cxnSp>
        <p:nvCxnSpPr>
          <p:cNvPr id="17" name="Conector recto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ángulo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ángulo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rtlCol="0" anchor="b">
            <a:normAutofit/>
          </a:bodyPr>
          <a:lstStyle>
            <a:lvl1pPr>
              <a:defRPr sz="320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rtlCol="0"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 rtlCol="0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fld id="{E8292DC2-A4E6-47B7-8832-734F0730E537}" type="datetime1">
              <a:rPr lang="es-ES" noProof="0" smtClean="0"/>
              <a:t>11/06/2022</a:t>
            </a:fld>
            <a:endParaRPr lang="es-ES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  <p:cxnSp>
        <p:nvCxnSpPr>
          <p:cNvPr id="31" name="Conector recto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13FEA765-1020-47D4-96B6-9A1DB75D79FF}" type="datetime1">
              <a:rPr lang="es-ES" noProof="0" smtClean="0"/>
              <a:t>11/06/2022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s-ES" noProof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pPr rtl="0"/>
            <a:fld id="{6D22F896-40B5-4ADD-8801-0D06FADFA095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cxnSp>
        <p:nvCxnSpPr>
          <p:cNvPr id="10" name="Conector recto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hyperlink" Target="https://www.muchocastro.com/noticias/cultura-educacion/item/89263-el-futuro-del-ingles-como-lenguaje-cotidiano-en-el-mundo-globalizado" TargetMode="Externa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bc.amarilisonline.com/vrste-priloga-i-pozicija-priloga-u-engleskoj-recenici/here-there-everywhere-logo/" TargetMode="Externa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EF77632-1A0C-4B9F-829B-226E68A78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3DCFC27-6BCE-42B6-8372-070EA07685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76424" y="4460798"/>
            <a:ext cx="8637073" cy="558063"/>
          </a:xfrm>
        </p:spPr>
        <p:txBody>
          <a:bodyPr rtlCol="0">
            <a:normAutofit/>
          </a:bodyPr>
          <a:lstStyle/>
          <a:p>
            <a:r>
              <a:rPr lang="es-ES" sz="3100" dirty="0"/>
              <a:t>Presentación 2º idioma, 1º bachillerato</a:t>
            </a:r>
          </a:p>
        </p:txBody>
      </p:sp>
      <p:pic>
        <p:nvPicPr>
          <p:cNvPr id="4" name="Imagen 4" descr="Insignia Flair Inglés - Imagen gratis en Pixabay">
            <a:extLst>
              <a:ext uri="{FF2B5EF4-FFF2-40B4-BE49-F238E27FC236}">
                <a16:creationId xmlns:a16="http://schemas.microsoft.com/office/drawing/2014/main" id="{8C0787A1-7743-06A2-0710-C8FD8362A6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5821" y="268211"/>
            <a:ext cx="3495040" cy="3495040"/>
          </a:xfrm>
          <a:prstGeom prst="rect">
            <a:avLst/>
          </a:prstGeom>
        </p:spPr>
      </p:pic>
      <p:pic>
        <p:nvPicPr>
          <p:cNvPr id="5" name="Imagen 5">
            <a:extLst>
              <a:ext uri="{FF2B5EF4-FFF2-40B4-BE49-F238E27FC236}">
                <a16:creationId xmlns:a16="http://schemas.microsoft.com/office/drawing/2014/main" id="{07C04CE6-D704-34AF-4746-636AB5C86F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179416" y="731723"/>
            <a:ext cx="4242437" cy="2651523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6A4B1E0-284C-4A01-8141-A24D2B8EE0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776728" y="5027185"/>
            <a:ext cx="864301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F82046CE-87C5-4670-A404-6AB453F5A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224BAD7-5931-4CA6-BB58-0CBCFCFA65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632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E724B9E8-02C8-4B2E-8770-A00A67760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B8AE548-0BFA-4792-9962-3375923C7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7639EF4-FA83-4D85-90FE-B831AF2838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C87E76A-8F50-413D-9BFC-C5A1525BD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0F28EA84-13B4-4494-A4D3-8DE462FF0E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BEB1B24-66CE-4D63-A39D-2D1B481DF9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A44CD71-3A6D-1DAA-BB66-F88A5E6DA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301" y="1474969"/>
            <a:ext cx="2823919" cy="1868760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3300"/>
              <a:t>English is the universal language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8DE337D-1DBA-4536-8145-B43EE65C74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9301" y="3528543"/>
            <a:ext cx="282391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" name="Imagen 10">
            <a:extLst>
              <a:ext uri="{FF2B5EF4-FFF2-40B4-BE49-F238E27FC236}">
                <a16:creationId xmlns:a16="http://schemas.microsoft.com/office/drawing/2014/main" id="{24737C2B-57F7-2F3C-CC37-1B748B7CD1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9479" y="1209175"/>
            <a:ext cx="3693150" cy="3693150"/>
          </a:xfrm>
          <a:prstGeom prst="rect">
            <a:avLst/>
          </a:prstGeom>
        </p:spPr>
      </p:pic>
      <p:pic>
        <p:nvPicPr>
          <p:cNvPr id="1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FE62DB08-D435-C36F-86D4-4E051DFA9E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6354" y="698084"/>
            <a:ext cx="3687168" cy="2057954"/>
          </a:xfrm>
          <a:prstGeom prst="rect">
            <a:avLst/>
          </a:prstGeom>
        </p:spPr>
      </p:pic>
      <p:pic>
        <p:nvPicPr>
          <p:cNvPr id="7" name="Imagen 7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E1D9A812-BD84-F37F-1D44-E44DE321F1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7846051" y="3605525"/>
            <a:ext cx="3687168" cy="155782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E7233926-059A-41AD-A9F2-56552CF4FF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13C145E-93D4-481E-92DC-736D9EBA37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01574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D9A643A-A18D-442D-A729-DF6C133B5B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D0FC3E6-77E8-4844-B423-47C904BF0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CA376F3-DB8D-48C4-ABA1-B7533050C5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2239" y="482171"/>
            <a:ext cx="4074533" cy="5149101"/>
            <a:chOff x="7463259" y="583365"/>
            <a:chExt cx="4074533" cy="5181928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E5B5E43-1CC0-4EC2-8431-91165908BA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9" y="583365"/>
              <a:ext cx="4074533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32C1B46-B2FD-4D30-9CBE-3793929068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8" y="915807"/>
              <a:ext cx="345028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9D519FC3-E04F-4257-9948-C67007FD58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9024" y="976036"/>
            <a:ext cx="3122837" cy="4138331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5" descr="Imagen que contiene Forma&#10;&#10;Descripción generada automáticamente">
            <a:extLst>
              <a:ext uri="{FF2B5EF4-FFF2-40B4-BE49-F238E27FC236}">
                <a16:creationId xmlns:a16="http://schemas.microsoft.com/office/drawing/2014/main" id="{8BCF3450-209C-B60E-BCD4-9E2E2790DB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5761" y="1116344"/>
            <a:ext cx="1746632" cy="1850789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D00ADDD-D6F3-415A-8D00-11D98E3E3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98775" y="1847088"/>
            <a:ext cx="554803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id="{02D613FB-54D3-EACC-A221-184698F25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6457" y="804519"/>
            <a:ext cx="5550357" cy="1049235"/>
          </a:xfrm>
        </p:spPr>
        <p:txBody>
          <a:bodyPr>
            <a:normAutofit/>
          </a:bodyPr>
          <a:lstStyle/>
          <a:p>
            <a:r>
              <a:rPr lang="es-ES" b="1" dirty="0"/>
              <a:t>Información general:</a:t>
            </a:r>
          </a:p>
        </p:txBody>
      </p:sp>
      <p:pic>
        <p:nvPicPr>
          <p:cNvPr id="6" name="Imagen 6">
            <a:extLst>
              <a:ext uri="{FF2B5EF4-FFF2-40B4-BE49-F238E27FC236}">
                <a16:creationId xmlns:a16="http://schemas.microsoft.com/office/drawing/2014/main" id="{DDE6703A-62AD-7A64-C9D8-8C16035457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8457" y="3131726"/>
            <a:ext cx="2781241" cy="1850790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B74B065-615B-DFAD-7AE0-C73E113C12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6457" y="2015732"/>
            <a:ext cx="5550357" cy="3450613"/>
          </a:xfrm>
        </p:spPr>
        <p:txBody>
          <a:bodyPr>
            <a:normAutofit/>
          </a:bodyPr>
          <a:lstStyle/>
          <a:p>
            <a:r>
              <a:rPr lang="es-ES" b="1" dirty="0"/>
              <a:t>1.  Asignatura optativa de 1º de bachillerato</a:t>
            </a:r>
          </a:p>
          <a:p>
            <a:r>
              <a:rPr lang="es-ES" b="1" dirty="0"/>
              <a:t>2. Carga horaria: 2 horas a la semana</a:t>
            </a:r>
          </a:p>
          <a:p>
            <a:r>
              <a:rPr lang="es-ES" b="1" dirty="0"/>
              <a:t>3. Grupo reducido de alumnos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C05B8F27-FE29-4AF0-8904-E14147A0E4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BC476F5-4468-4786-8EA4-6CF65200AF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89480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FA0824-F634-05F5-9150-AA49E8A40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>
            <a:normAutofit/>
          </a:bodyPr>
          <a:lstStyle/>
          <a:p>
            <a:r>
              <a:rPr lang="es-ES" b="1"/>
              <a:t>Alumnado al que  va dirigida: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3F5E7DE-C299-D4CD-576D-2C5ABF13AA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4"/>
            <a:ext cx="4158849" cy="345061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s-ES" sz="1400"/>
              <a:t>1.  Alumnado interesado en el aprendizaje de lenguas.</a:t>
            </a:r>
          </a:p>
          <a:p>
            <a:pPr>
              <a:lnSpc>
                <a:spcPct val="110000"/>
              </a:lnSpc>
            </a:pPr>
            <a:r>
              <a:rPr lang="es-ES" sz="1400"/>
              <a:t>2.  Alumnado que desee mejorar su competencia comunicativa en inglés.</a:t>
            </a:r>
          </a:p>
          <a:p>
            <a:pPr>
              <a:lnSpc>
                <a:spcPct val="110000"/>
              </a:lnSpc>
            </a:pPr>
            <a:r>
              <a:rPr lang="es-ES" sz="1400"/>
              <a:t>3.  Alumnado en proceso de obtención de </a:t>
            </a:r>
            <a:r>
              <a:rPr lang="es-ES" sz="1400" b="1"/>
              <a:t>títulos de certificación oficiales.</a:t>
            </a:r>
          </a:p>
          <a:p>
            <a:pPr>
              <a:lnSpc>
                <a:spcPct val="110000"/>
              </a:lnSpc>
            </a:pPr>
            <a:r>
              <a:rPr lang="es-ES" sz="1400"/>
              <a:t>4.  Alumnado interesado en cursar estudios universitarios en la modalidad de </a:t>
            </a:r>
            <a:r>
              <a:rPr lang="es-ES" sz="1400" b="1"/>
              <a:t>HUMANIDADES</a:t>
            </a:r>
            <a:r>
              <a:rPr lang="es-ES" sz="1400"/>
              <a:t>: </a:t>
            </a:r>
            <a:r>
              <a:rPr lang="es-ES" sz="1400" u="sng"/>
              <a:t>la ponderación del examen</a:t>
            </a:r>
            <a:r>
              <a:rPr lang="es-ES" sz="1400"/>
              <a:t> de lengua extranjera inglés en la rama de los grados de humanidades es </a:t>
            </a:r>
            <a:r>
              <a:rPr lang="es-ES" sz="1400" b="1"/>
              <a:t>SUPERIOR</a:t>
            </a:r>
            <a:r>
              <a:rPr lang="es-ES" sz="1400"/>
              <a:t>.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8994030-DDB3-4615-85A8-6BD9E3D2A8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09823" y="2012810"/>
            <a:ext cx="4948659" cy="3453535"/>
            <a:chOff x="7807230" y="2012810"/>
            <a:chExt cx="3251252" cy="3459865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3BA2FA4-F71A-47C6-837C-197DF1BD41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71F2F95-DC9A-44C3-B3E6-0C60F65CDC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Imagen 6">
            <a:extLst>
              <a:ext uri="{FF2B5EF4-FFF2-40B4-BE49-F238E27FC236}">
                <a16:creationId xmlns:a16="http://schemas.microsoft.com/office/drawing/2014/main" id="{9B098EC3-793B-1D16-6518-252E96CF57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039" r="25318"/>
          <a:stretch/>
        </p:blipFill>
        <p:spPr>
          <a:xfrm>
            <a:off x="6277257" y="2190710"/>
            <a:ext cx="2225073" cy="3107883"/>
          </a:xfrm>
          <a:prstGeom prst="rect">
            <a:avLst/>
          </a:prstGeom>
        </p:spPr>
      </p:pic>
      <p:pic>
        <p:nvPicPr>
          <p:cNvPr id="4" name="Imagen 4" descr="Texto&#10;&#10;Descripción generada automáticamente">
            <a:extLst>
              <a:ext uri="{FF2B5EF4-FFF2-40B4-BE49-F238E27FC236}">
                <a16:creationId xmlns:a16="http://schemas.microsoft.com/office/drawing/2014/main" id="{1CAA95CE-DCD7-4B6F-AD37-2F7A2B38DE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878" r="-3" b="14031"/>
          <a:stretch/>
        </p:blipFill>
        <p:spPr>
          <a:xfrm>
            <a:off x="8666055" y="2190710"/>
            <a:ext cx="2221443" cy="1471645"/>
          </a:xfrm>
          <a:prstGeom prst="rect">
            <a:avLst/>
          </a:prstGeom>
        </p:spPr>
      </p:pic>
      <p:pic>
        <p:nvPicPr>
          <p:cNvPr id="5" name="Imagen 5" descr="Imagen que contiene Texto&#10;&#10;Descripción generada automáticamente">
            <a:extLst>
              <a:ext uri="{FF2B5EF4-FFF2-40B4-BE49-F238E27FC236}">
                <a16:creationId xmlns:a16="http://schemas.microsoft.com/office/drawing/2014/main" id="{D42B99F4-F202-0C86-AD8A-14E3699B21A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643" r="9791" b="1"/>
          <a:stretch/>
        </p:blipFill>
        <p:spPr>
          <a:xfrm>
            <a:off x="8711515" y="3814539"/>
            <a:ext cx="2221443" cy="1474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7076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5C76AC0-BB6B-419E-A327-AFA297500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3E0B6A3-E197-43D6-82D5-7455DAB1A7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79647" y="1847088"/>
            <a:ext cx="415875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id="{A19324BB-8BBE-B2D8-0FF1-A111B0276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9648" y="804520"/>
            <a:ext cx="4158749" cy="1049235"/>
          </a:xfrm>
        </p:spPr>
        <p:txBody>
          <a:bodyPr>
            <a:normAutofit/>
          </a:bodyPr>
          <a:lstStyle/>
          <a:p>
            <a:r>
              <a:rPr lang="es-ES" b="1" dirty="0"/>
              <a:t>CONTENIDOS: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B0E4246-09B8-46D7-A0D2-4D264863A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4" name="Imagen 4">
            <a:extLst>
              <a:ext uri="{FF2B5EF4-FFF2-40B4-BE49-F238E27FC236}">
                <a16:creationId xmlns:a16="http://schemas.microsoft.com/office/drawing/2014/main" id="{AE10B709-D21A-95FC-615B-D6D62D27E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9869" y="805583"/>
            <a:ext cx="4660762" cy="4660762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DF42DAB-0B65-23F4-6A78-EE1D2607AE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9647" y="2015732"/>
            <a:ext cx="4158750" cy="345061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s-ES" sz="1400" b="1"/>
              <a:t>1. Charlas, diálogos, debates en clase.</a:t>
            </a:r>
          </a:p>
          <a:p>
            <a:pPr>
              <a:lnSpc>
                <a:spcPct val="110000"/>
              </a:lnSpc>
            </a:pPr>
            <a:r>
              <a:rPr lang="es-ES" sz="1400" b="1"/>
              <a:t>2. Actividades comunicativas reales.</a:t>
            </a:r>
          </a:p>
          <a:p>
            <a:pPr>
              <a:lnSpc>
                <a:spcPct val="110000"/>
              </a:lnSpc>
            </a:pPr>
            <a:r>
              <a:rPr lang="es-ES" sz="1400" b="1"/>
              <a:t>3. Visionado de cortos, vídeos virales, noticias actuales, etc.</a:t>
            </a:r>
          </a:p>
          <a:p>
            <a:pPr>
              <a:lnSpc>
                <a:spcPct val="110000"/>
              </a:lnSpc>
            </a:pPr>
            <a:r>
              <a:rPr lang="es-ES" sz="1400" b="1"/>
              <a:t>4. Repaso de los bloques gramaticales que contiene el examen de Selectividad. (</a:t>
            </a:r>
            <a:r>
              <a:rPr lang="es-ES" sz="1400" b="1" err="1"/>
              <a:t>PEvAU</a:t>
            </a:r>
            <a:r>
              <a:rPr lang="es-ES" sz="1400" b="1"/>
              <a:t>)</a:t>
            </a:r>
          </a:p>
          <a:p>
            <a:pPr>
              <a:lnSpc>
                <a:spcPct val="110000"/>
              </a:lnSpc>
            </a:pPr>
            <a:r>
              <a:rPr lang="es-ES" sz="1400" b="1"/>
              <a:t>5. Práctica de exámenes modelo Selectividad. </a:t>
            </a:r>
          </a:p>
          <a:p>
            <a:pPr>
              <a:lnSpc>
                <a:spcPct val="110000"/>
              </a:lnSpc>
            </a:pPr>
            <a:r>
              <a:rPr lang="es-ES" sz="1400" b="1"/>
              <a:t>6. Proyectos (presentaciones, exposiciones, realización de vídeos, etc.) individuales y grupales.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50C8D8D-B32F-4194-8321-164EC44275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BD24D8B-8573-4260-B700-E860AD6D2A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60363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51679F8-25C8-4D11-9B1C-A1F4D69B78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44D757F-4CF1-4D91-B270-63239C26C5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F9D51B4-E6DF-4D9B-8A51-D1CC760AF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2239" y="482171"/>
            <a:ext cx="4074533" cy="5149101"/>
            <a:chOff x="7463259" y="583365"/>
            <a:chExt cx="4074533" cy="5181928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EA22B97-1765-4C1B-98EB-26C99A4511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9" y="583365"/>
              <a:ext cx="4074533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ED5611F-FC86-4647-B3C4-2B623630CB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8" y="915807"/>
              <a:ext cx="345028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Imagen 5" descr="Un dibujo de una persona&#10;&#10;Descripción generada automáticamente">
            <a:extLst>
              <a:ext uri="{FF2B5EF4-FFF2-40B4-BE49-F238E27FC236}">
                <a16:creationId xmlns:a16="http://schemas.microsoft.com/office/drawing/2014/main" id="{E7ED0596-CC04-FE33-2F5F-9F736C14F8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171"/>
          <a:stretch/>
        </p:blipFill>
        <p:spPr>
          <a:xfrm>
            <a:off x="1279526" y="1116344"/>
            <a:ext cx="2799103" cy="2221992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BACCD73-BD60-4249-98D4-EB9F09C4E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98775" y="1847088"/>
            <a:ext cx="554803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id="{BAD1EF19-4182-ED41-65D8-ED436B242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6457" y="804519"/>
            <a:ext cx="5550357" cy="1049235"/>
          </a:xfrm>
        </p:spPr>
        <p:txBody>
          <a:bodyPr>
            <a:normAutofit/>
          </a:bodyPr>
          <a:lstStyle/>
          <a:p>
            <a:r>
              <a:rPr lang="es-ES" b="1" dirty="0"/>
              <a:t>EVALUACIÓN BASADA EN:</a:t>
            </a:r>
          </a:p>
        </p:txBody>
      </p:sp>
      <p:pic>
        <p:nvPicPr>
          <p:cNvPr id="4" name="Imagen 4" descr="Texto&#10;&#10;Descripción generada automáticamente">
            <a:extLst>
              <a:ext uri="{FF2B5EF4-FFF2-40B4-BE49-F238E27FC236}">
                <a16:creationId xmlns:a16="http://schemas.microsoft.com/office/drawing/2014/main" id="{C63DAC21-8EDF-D65D-FE82-4DECA38AF0C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4" b="5605"/>
          <a:stretch/>
        </p:blipFill>
        <p:spPr>
          <a:xfrm>
            <a:off x="1279526" y="3502928"/>
            <a:ext cx="2799103" cy="1479588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CB2ED1E-35A0-54A7-6E4C-AB736FDBA5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6457" y="2015732"/>
            <a:ext cx="5550357" cy="3450613"/>
          </a:xfrm>
        </p:spPr>
        <p:txBody>
          <a:bodyPr>
            <a:normAutofit/>
          </a:bodyPr>
          <a:lstStyle/>
          <a:p>
            <a:r>
              <a:rPr lang="es-ES" b="1"/>
              <a:t>1. Trabajo diario.</a:t>
            </a:r>
          </a:p>
          <a:p>
            <a:r>
              <a:rPr lang="es-ES" b="1"/>
              <a:t>2. Evolución, interés y motivación del alumnado.</a:t>
            </a:r>
          </a:p>
          <a:p>
            <a:r>
              <a:rPr lang="es-ES" b="1"/>
              <a:t>3. Calidad de los trabajos y actividades realizadas.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6049420-A41E-4E50-9270-AF92D79087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25260FE-12C4-4E0B-A116-886D40BF7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41654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EA869E1-F851-4A52-92F5-77E592B76A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083AD55-8296-44BD-8E14-DD2DDBC351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BF46B26-15FC-4C5A-94FA-AE9ED64B5C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ADF1045-FC61-45F9-B214-2286C96759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742C14A9-3617-46DD-9FC4-ED828A7D3E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9AB0109-1C89-41F0-9EDF-3DE017BE3F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7" y="1847088"/>
            <a:ext cx="554803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19E5CB6C-D5A1-44AB-BAD0-E76C67ED28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824B1E7A-E5B7-1D27-8C45-35F4CB558AC4}"/>
              </a:ext>
            </a:extLst>
          </p:cNvPr>
          <p:cNvSpPr txBox="1"/>
          <p:nvPr/>
        </p:nvSpPr>
        <p:spPr>
          <a:xfrm>
            <a:off x="1451579" y="2015732"/>
            <a:ext cx="5550357" cy="3450613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indent="-228600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b="1"/>
              <a:t>EL DPTO. DE INGLÉS OS ANIMA A ELEGIR ESTA ASIGNATURA</a:t>
            </a:r>
          </a:p>
          <a:p>
            <a:pPr indent="-228600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b="1"/>
          </a:p>
          <a:p>
            <a:pPr indent="-228600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b="1"/>
          </a:p>
          <a:p>
            <a:pPr indent="-228600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b="1"/>
              <a:t>Cualquier duda al respecto, el profesorado de inglés está a vuestra disposición.</a:t>
            </a:r>
          </a:p>
          <a:p>
            <a:pPr indent="-228600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/>
          </a:p>
          <a:p>
            <a:pPr indent="-228600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/>
          </a:p>
        </p:txBody>
      </p:sp>
      <p:pic>
        <p:nvPicPr>
          <p:cNvPr id="4" name="Imagen 4" descr="Texto, Pizarra&#10;&#10;Descripción generada automáticamente">
            <a:extLst>
              <a:ext uri="{FF2B5EF4-FFF2-40B4-BE49-F238E27FC236}">
                <a16:creationId xmlns:a16="http://schemas.microsoft.com/office/drawing/2014/main" id="{289A1A45-F5FB-6FD5-7868-AD5334893E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7338" y="481109"/>
            <a:ext cx="3827347" cy="2491906"/>
          </a:xfrm>
          <a:prstGeom prst="rect">
            <a:avLst/>
          </a:prstGeom>
        </p:spPr>
      </p:pic>
      <p:pic>
        <p:nvPicPr>
          <p:cNvPr id="3" name="Imagen 3">
            <a:extLst>
              <a:ext uri="{FF2B5EF4-FFF2-40B4-BE49-F238E27FC236}">
                <a16:creationId xmlns:a16="http://schemas.microsoft.com/office/drawing/2014/main" id="{7D2B48B0-948D-F6A5-51A0-BE1624D656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3594" y="3313152"/>
            <a:ext cx="4074836" cy="214257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5A16967-5C32-4A48-9F02-4F0228AC8D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42D078B-EF20-4DB1-AA1B-87F212C56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54842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85F1D78-FD9F-4432-B90E-00D863D4F3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F47C422-E141-4484-A58E-A1A3B656C5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6A0C8A2-5797-403D-A628-7C98BC65B0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8AB1130-8367-405F-A4A7-3CBD2F2E1D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1E64A39-1004-422F-A486-67061CA32B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87EC08E-5D20-4431-8EE0-B242CBDF3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72D35BE-5ED8-4BD4-F521-D527305FD07B}"/>
              </a:ext>
            </a:extLst>
          </p:cNvPr>
          <p:cNvSpPr txBox="1"/>
          <p:nvPr/>
        </p:nvSpPr>
        <p:spPr>
          <a:xfrm>
            <a:off x="701054" y="1443654"/>
            <a:ext cx="2823919" cy="310048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cap="all" dirty="0" err="1">
                <a:latin typeface="+mj-lt"/>
                <a:ea typeface="+mj-ea"/>
                <a:cs typeface="+mj-cs"/>
              </a:rPr>
              <a:t>Muchas</a:t>
            </a:r>
            <a:r>
              <a:rPr lang="en-US" sz="3600" b="1" cap="all" dirty="0">
                <a:latin typeface="+mj-lt"/>
                <a:ea typeface="+mj-ea"/>
                <a:cs typeface="+mj-cs"/>
              </a:rPr>
              <a:t> gracias </a:t>
            </a:r>
            <a:r>
              <a:rPr lang="en-US" sz="3600" b="1" cap="all" dirty="0" err="1">
                <a:latin typeface="+mj-lt"/>
                <a:ea typeface="+mj-ea"/>
                <a:cs typeface="+mj-cs"/>
              </a:rPr>
              <a:t>por</a:t>
            </a:r>
            <a:r>
              <a:rPr lang="en-US" sz="3600" b="1" cap="all" dirty="0">
                <a:latin typeface="+mj-lt"/>
                <a:ea typeface="+mj-ea"/>
                <a:cs typeface="+mj-cs"/>
              </a:rPr>
              <a:t> </a:t>
            </a:r>
            <a:r>
              <a:rPr lang="en-US" sz="3600" b="1" cap="all" dirty="0" err="1">
                <a:latin typeface="+mj-lt"/>
                <a:ea typeface="+mj-ea"/>
                <a:cs typeface="+mj-cs"/>
              </a:rPr>
              <a:t>vuestra</a:t>
            </a:r>
            <a:r>
              <a:rPr lang="en-US" sz="3600" b="1" cap="all" dirty="0">
                <a:latin typeface="+mj-lt"/>
                <a:ea typeface="+mj-ea"/>
                <a:cs typeface="+mj-cs"/>
              </a:rPr>
              <a:t> </a:t>
            </a:r>
            <a:r>
              <a:rPr lang="en-US" sz="3600" b="1" cap="all" dirty="0" err="1">
                <a:latin typeface="+mj-lt"/>
                <a:ea typeface="+mj-ea"/>
                <a:cs typeface="+mj-cs"/>
              </a:rPr>
              <a:t>atención</a:t>
            </a:r>
            <a:endParaRPr lang="en-US" sz="3600" b="1" cap="all">
              <a:latin typeface="+mj-lt"/>
              <a:ea typeface="+mj-ea"/>
              <a:cs typeface="+mj-cs"/>
            </a:endParaRP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600" cap="all">
              <a:latin typeface="+mj-lt"/>
              <a:ea typeface="+mj-ea"/>
              <a:cs typeface="+mj-cs"/>
            </a:endParaRP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600" cap="all">
              <a:latin typeface="+mj-lt"/>
              <a:ea typeface="+mj-ea"/>
              <a:cs typeface="+mj-cs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3827C31-E7B1-4179-8774-BD1A7B9E22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9301" y="3528543"/>
            <a:ext cx="282391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5A1CECA-29F6-4E33-95E7-19157ED5F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979389" y="482171"/>
            <a:ext cx="7560115" cy="5149101"/>
            <a:chOff x="7463258" y="583365"/>
            <a:chExt cx="7560115" cy="5181928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980206F2-EA0A-4FAB-903F-F3BBE8AB92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8" y="583365"/>
              <a:ext cx="7560115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879DCCD-E681-4A6F-A632-C5B686EF6B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7" y="915807"/>
              <a:ext cx="692827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Imagen 4">
            <a:extLst>
              <a:ext uri="{FF2B5EF4-FFF2-40B4-BE49-F238E27FC236}">
                <a16:creationId xmlns:a16="http://schemas.microsoft.com/office/drawing/2014/main" id="{CD83FF09-4F98-DD67-3CA9-1B7371738A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013" b="-4"/>
          <a:stretch/>
        </p:blipFill>
        <p:spPr>
          <a:xfrm>
            <a:off x="4629274" y="1116345"/>
            <a:ext cx="3710850" cy="3866172"/>
          </a:xfrm>
          <a:prstGeom prst="rect">
            <a:avLst/>
          </a:prstGeom>
        </p:spPr>
      </p:pic>
      <p:pic>
        <p:nvPicPr>
          <p:cNvPr id="2" name="Imagen 2" descr="Imagen que contiene Calendario&#10;&#10;Descripción generada automáticamente">
            <a:extLst>
              <a:ext uri="{FF2B5EF4-FFF2-40B4-BE49-F238E27FC236}">
                <a16:creationId xmlns:a16="http://schemas.microsoft.com/office/drawing/2014/main" id="{1CFA85AE-A502-D766-B110-B5ED7452B6D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235" r="3" b="3"/>
          <a:stretch/>
        </p:blipFill>
        <p:spPr>
          <a:xfrm>
            <a:off x="8503809" y="1119484"/>
            <a:ext cx="2403715" cy="1479589"/>
          </a:xfrm>
          <a:prstGeom prst="rect">
            <a:avLst/>
          </a:prstGeom>
        </p:spPr>
      </p:pic>
      <p:pic>
        <p:nvPicPr>
          <p:cNvPr id="5" name="Imagen 5" descr="Imagen que contiene Texto&#10;&#10;Descripción generada automáticamente">
            <a:extLst>
              <a:ext uri="{FF2B5EF4-FFF2-40B4-BE49-F238E27FC236}">
                <a16:creationId xmlns:a16="http://schemas.microsoft.com/office/drawing/2014/main" id="{9E415FE7-97EC-AB2F-BD99-28501AE41C2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8369" r="-3" b="2503"/>
          <a:stretch/>
        </p:blipFill>
        <p:spPr>
          <a:xfrm>
            <a:off x="8503810" y="2750597"/>
            <a:ext cx="2403715" cy="222199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215A9CC-FE8E-42FC-888D-D6EAA19969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5B2F53D-B9AF-476D-B4EF-B13D2045D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2727057"/>
      </p:ext>
    </p:extLst>
  </p:cSld>
  <p:clrMapOvr>
    <a:masterClrMapping/>
  </p:clrMapOvr>
</p:sld>
</file>

<file path=ppt/theme/theme1.xml><?xml version="1.0" encoding="utf-8"?>
<a:theme xmlns:a="http://schemas.openxmlformats.org/drawingml/2006/main" name="Galería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TF10001119</Template>
  <TotalTime>1</TotalTime>
  <Words>247</Words>
  <Application>Microsoft Office PowerPoint</Application>
  <PresentationFormat>Panorámica</PresentationFormat>
  <Paragraphs>28</Paragraphs>
  <Slides>8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Calibri</vt:lpstr>
      <vt:lpstr>Gill Sans MT</vt:lpstr>
      <vt:lpstr>Galería</vt:lpstr>
      <vt:lpstr>Presentación 2º idioma, 1º bachillerato</vt:lpstr>
      <vt:lpstr>English is the universal language</vt:lpstr>
      <vt:lpstr>Información general:</vt:lpstr>
      <vt:lpstr>Alumnado al que  va dirigida:</vt:lpstr>
      <vt:lpstr>CONTENIDOS:</vt:lpstr>
      <vt:lpstr>EVALUACIÓN BASADA EN: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CarmenZoraida Carrion Esteban</dc:creator>
  <cp:lastModifiedBy>zoraida200493ce@gmail.com</cp:lastModifiedBy>
  <cp:revision>269</cp:revision>
  <dcterms:created xsi:type="dcterms:W3CDTF">2022-06-11T20:15:17Z</dcterms:created>
  <dcterms:modified xsi:type="dcterms:W3CDTF">2022-06-11T21:44:33Z</dcterms:modified>
</cp:coreProperties>
</file>